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 Black"/>
      <p:bold r:id="rId64"/>
      <p:boldItalic r:id="rId65"/>
    </p:embeddedFont>
    <p:embeddedFont>
      <p:font typeface="Roboto Thin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Inter"/>
      <p:regular r:id="rId74"/>
      <p:bold r:id="rId75"/>
    </p:embeddedFont>
    <p:embeddedFont>
      <p:font typeface="Roboto Light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9438D3-E4B5-4421-8A7C-C3D5CB38519D}">
  <a:tblStyle styleId="{959438D3-E4B5-4421-8A7C-C3D5CB38519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Inter-bold.fntdata"/><Relationship Id="rId30" Type="http://schemas.openxmlformats.org/officeDocument/2006/relationships/slide" Target="slides/slide25.xml"/><Relationship Id="rId74" Type="http://schemas.openxmlformats.org/officeDocument/2006/relationships/font" Target="fonts/Inter-regular.fntdata"/><Relationship Id="rId33" Type="http://schemas.openxmlformats.org/officeDocument/2006/relationships/slide" Target="slides/slide28.xml"/><Relationship Id="rId77" Type="http://schemas.openxmlformats.org/officeDocument/2006/relationships/font" Target="fonts/RobotoLight-bold.fntdata"/><Relationship Id="rId32" Type="http://schemas.openxmlformats.org/officeDocument/2006/relationships/slide" Target="slides/slide27.xml"/><Relationship Id="rId76" Type="http://schemas.openxmlformats.org/officeDocument/2006/relationships/font" Target="fonts/RobotoLight-regular.fntdata"/><Relationship Id="rId35" Type="http://schemas.openxmlformats.org/officeDocument/2006/relationships/slide" Target="slides/slide30.xml"/><Relationship Id="rId79" Type="http://schemas.openxmlformats.org/officeDocument/2006/relationships/font" Target="fonts/Roboto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Light-italic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Black-bold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Thin-regular.fntdata"/><Relationship Id="rId21" Type="http://schemas.openxmlformats.org/officeDocument/2006/relationships/slide" Target="slides/slide16.xml"/><Relationship Id="rId65" Type="http://schemas.openxmlformats.org/officeDocument/2006/relationships/font" Target="fonts/RobotoBlack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Thin-italic.fntdata"/><Relationship Id="rId23" Type="http://schemas.openxmlformats.org/officeDocument/2006/relationships/slide" Target="slides/slide18.xml"/><Relationship Id="rId67" Type="http://schemas.openxmlformats.org/officeDocument/2006/relationships/font" Target="fonts/RobotoThin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Thin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3c76b7014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93c76b7014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Classificador probabilístico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Assume que existe independência entre os atributos preditores (nem sem é verdade)</a:t>
            </a:r>
            <a:endParaRPr/>
          </a:p>
        </p:txBody>
      </p:sp>
      <p:sp>
        <p:nvSpPr>
          <p:cNvPr id="264" name="Google Shape;264;g93c76b7014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3c76b7014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93c76b7014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3c76b7014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93c76b7014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3c76b7014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93c76b7014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3c76b7014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93c76b7014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3c76b7014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93c76b7014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3c76b7014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93c76b7014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3c76b7014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3c76b7014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3c76b7014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93c76b7014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3c76b7014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93c76b7014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3c76b7014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93c76b7014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3c76b7014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93c76b7014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3c76b7014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93c76b7014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3c76b7014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93c76b7014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3c76b7014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93c76b7014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3c76b7014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93c76b7014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3c76b7014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93c76b7014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3c76b7014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93c76b7014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3c76b7014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93c76b7014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efafc6f2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efafc6f2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3c76b7014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93c76b7014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3c76b7014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93c76b7014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3c76b7014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93c76b7014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3c76b7014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93c76b7014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3c76b7014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93c76b7014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3c76b7014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93c76b7014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Eram muito populares em meados dos anos 90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usado no Kinect da Microsoft</a:t>
            </a:r>
            <a:endParaRPr/>
          </a:p>
        </p:txBody>
      </p:sp>
      <p:sp>
        <p:nvSpPr>
          <p:cNvPr id="450" name="Google Shape;450;g93c76b7014_0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3c76b7014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93c76b7014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3c76b7014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93c76b7014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Transformar uma base de dados em uma árvore de decisão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Treinar uma árvore de decisão é encontrar a ordem dos atributos nessa árvore, ou seja, quais são os principais atributos que ficarão na parte superior da árvore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Uma árvore de decisão nada mais é do que uma regra</a:t>
            </a:r>
            <a:endParaRPr/>
          </a:p>
        </p:txBody>
      </p:sp>
      <p:sp>
        <p:nvSpPr>
          <p:cNvPr id="463" name="Google Shape;463;g93c76b7014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3c76b7014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93c76b7014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3c76b7014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93c76b7014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efafc6f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efafc6f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3c76b7014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93c76b7014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3c76b7014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93c76b7014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93c76b7014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93c76b7014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3c76b7014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93c76b7014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93c76b7014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93c76b7014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3c76b7014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93c76b7014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3c76b7014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93c76b7014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93c76b7014_0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3c76b7014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93c76b7014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Qto mais árvores mais probabilidade de overfitting</a:t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1" name="Google Shape;721;g93c76b7014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3c76b7014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93c76b7014_0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93c76b7014_0_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93c76b7014_0_5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3c76b70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93c76b70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3c76b7014_0_6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93c76b7014_0_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K=2, Azul=1 e Vermelho=1. A classificação pode ser azul ou vermelho. Uma opção seria escolher azul por ser a menor distância, mas depende da implementação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K=3, Azul=1 e Vermelho=2. A classificação será VERMELHO.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K=7, pega todos os vizinhos. Azul=4 e Vermelho=3. A classificação será AZUL.</a:t>
            </a:r>
            <a:endParaRPr/>
          </a:p>
        </p:txBody>
      </p:sp>
      <p:sp>
        <p:nvSpPr>
          <p:cNvPr id="805" name="Google Shape;805;g93c76b7014_0_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93c76b7014_0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93c76b7014_0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Modelo, 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na aprendizagem por árvore, é uma árvore.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na aprendizagem por regras, é o conjunto de regras.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no Naive Bayes é a tabela de probabilidade.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Os dados são descartados após aprendizagem.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Na aprendizagem por instâncias não existe treinamento. Não constrói-se modelo, simplesmente faz-se cálculo de distância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As instâncias são armazenadas.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Os algoritmos de aprendizagem por instâncias são da categoria LAZY (preguiçosos) por não gerarem modelo.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Por exemplo, se tivermos 1M de instâncias e acrescentarmos mais uma, teremos que fazer os cálculos de todas as distâncias entre essa nova instância e as demais.</a:t>
            </a:r>
            <a:endParaRPr/>
          </a:p>
        </p:txBody>
      </p:sp>
      <p:sp>
        <p:nvSpPr>
          <p:cNvPr id="847" name="Google Shape;847;g93c76b7014_0_6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3c76b7014_0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93c76b7014_0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X = 5,5,5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Y = 5,5,5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DE = 0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Quanto menor a DE mais os vetores estão próximos</a:t>
            </a:r>
            <a:endParaRPr/>
          </a:p>
        </p:txBody>
      </p:sp>
      <p:sp>
        <p:nvSpPr>
          <p:cNvPr id="854" name="Google Shape;854;g93c76b7014_0_6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93c76b7014_0_6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93c76b7014_0_6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Qdo se tem atributos categóricos, faz-se uma transformação (ENCODE).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Atributos Categóricos para Discreto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História de crédito: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Boa = 1, Desconhecida=2, Ruim=3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Dívida: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Alta = 1, Baixa = 2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Garantias: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Nenhuma = 1, Adequada = 2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Renda: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(&lt;15) = 1, (&gt;= 15 &lt;=35) = 2, (&gt;35) = 3 </a:t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1" name="Google Shape;861;g93c76b7014_0_6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93c76b7014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93c76b7014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Vamos comparar o novo registro com o nono e com o terceiro.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Precisaria comparar com todos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Se os valores são iguais, é zero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Se os valores são diferentes, é um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Neste exemplo, se K = 1, esse novo registro será classificado como BAIXO.</a:t>
            </a:r>
            <a:endParaRPr/>
          </a:p>
        </p:txBody>
      </p:sp>
      <p:sp>
        <p:nvSpPr>
          <p:cNvPr id="867" name="Google Shape;867;g93c76b7014_0_6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93c76b7014_0_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93c76b7014_0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No resultado 2.025.000.025 0 número 25 não tem significância.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Qdo a escala é diferente, precisamos fazer os valores ficarem na mesma escala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Normalizacao ou adronização (mais utilizada)</a:t>
            </a:r>
            <a:endParaRPr/>
          </a:p>
        </p:txBody>
      </p:sp>
      <p:sp>
        <p:nvSpPr>
          <p:cNvPr id="873" name="Google Shape;873;g93c76b7014_0_6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3c76b7014_0_6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93c76b7014_0_6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3c76b7014_0_6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93c76b7014_0_6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9" name="Google Shape;88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1">
  <p:cSld name="Capa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22219" y="4277601"/>
            <a:ext cx="1621800" cy="865800"/>
          </a:xfrm>
          <a:prstGeom prst="rect">
            <a:avLst/>
          </a:prstGeom>
          <a:solidFill>
            <a:srgbClr val="0046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" y="4277601"/>
            <a:ext cx="1238400" cy="865800"/>
          </a:xfrm>
          <a:prstGeom prst="rect">
            <a:avLst/>
          </a:prstGeom>
          <a:solidFill>
            <a:srgbClr val="0046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15585" l="7188" r="5566" t="19199"/>
          <a:stretch/>
        </p:blipFill>
        <p:spPr>
          <a:xfrm>
            <a:off x="1226407" y="3580667"/>
            <a:ext cx="6314995" cy="15628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7220683" y="4277601"/>
            <a:ext cx="1923300" cy="865800"/>
          </a:xfrm>
          <a:prstGeom prst="rect">
            <a:avLst/>
          </a:prstGeom>
          <a:solidFill>
            <a:srgbClr val="0046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061787" y="4653212"/>
            <a:ext cx="354900" cy="520500"/>
          </a:xfrm>
          <a:prstGeom prst="rect">
            <a:avLst/>
          </a:prstGeom>
          <a:noFill/>
          <a:ln cap="flat" cmpd="sng" w="28575">
            <a:solidFill>
              <a:srgbClr val="0196D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188119" y="4975057"/>
            <a:ext cx="354900" cy="249900"/>
          </a:xfrm>
          <a:prstGeom prst="rect">
            <a:avLst/>
          </a:prstGeom>
          <a:noFill/>
          <a:ln cap="flat" cmpd="sng" w="28575">
            <a:solidFill>
              <a:srgbClr val="D72F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25263" l="13081" r="17411" t="18305"/>
          <a:stretch/>
        </p:blipFill>
        <p:spPr>
          <a:xfrm>
            <a:off x="5928137" y="176367"/>
            <a:ext cx="718664" cy="6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6646800" y="241850"/>
            <a:ext cx="2497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rPr>
              <a:t>TRILHA: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rPr>
              <a:t>Inteligência Artificial</a:t>
            </a:r>
            <a:endParaRPr b="1" i="0" sz="1800" u="none" cap="none" strike="noStrike">
              <a:solidFill>
                <a:srgbClr val="8686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3325847" y="4807009"/>
            <a:ext cx="2111700" cy="224400"/>
          </a:xfrm>
          <a:prstGeom prst="rect">
            <a:avLst/>
          </a:prstGeom>
          <a:solidFill>
            <a:srgbClr val="0046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10800000">
            <a:off x="962758" y="5150082"/>
            <a:ext cx="709200" cy="127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269804" y="2728708"/>
            <a:ext cx="4662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5101202" y="2551284"/>
            <a:ext cx="3840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92B8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3" type="body"/>
          </p:nvPr>
        </p:nvSpPr>
        <p:spPr>
          <a:xfrm>
            <a:off x="4106124" y="1688123"/>
            <a:ext cx="4826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92B85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"/>
          <p:cNvSpPr txBox="1"/>
          <p:nvPr/>
        </p:nvSpPr>
        <p:spPr>
          <a:xfrm>
            <a:off x="274804" y="2457352"/>
            <a:ext cx="139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rPr>
              <a:t>Ministrador por:</a:t>
            </a:r>
            <a:endParaRPr b="0" i="0" sz="1400" u="none" cap="none" strike="noStrike">
              <a:solidFill>
                <a:srgbClr val="8686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>
            <p:ph idx="4" type="pic"/>
          </p:nvPr>
        </p:nvSpPr>
        <p:spPr>
          <a:xfrm>
            <a:off x="962758" y="343349"/>
            <a:ext cx="20697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5" type="body"/>
          </p:nvPr>
        </p:nvSpPr>
        <p:spPr>
          <a:xfrm>
            <a:off x="266055" y="3261585"/>
            <a:ext cx="4662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6" name="Google Shape;26;p2"/>
          <p:cNvGrpSpPr/>
          <p:nvPr/>
        </p:nvGrpSpPr>
        <p:grpSpPr>
          <a:xfrm>
            <a:off x="7118542" y="4566073"/>
            <a:ext cx="632133" cy="408877"/>
            <a:chOff x="9702130" y="6039975"/>
            <a:chExt cx="842845" cy="545169"/>
          </a:xfrm>
        </p:grpSpPr>
        <p:sp>
          <p:nvSpPr>
            <p:cNvPr id="27" name="Google Shape;27;p2"/>
            <p:cNvSpPr/>
            <p:nvPr/>
          </p:nvSpPr>
          <p:spPr>
            <a:xfrm rot="5400000">
              <a:off x="10029874" y="6070044"/>
              <a:ext cx="336300" cy="693900"/>
            </a:xfrm>
            <a:prstGeom prst="rect">
              <a:avLst/>
            </a:prstGeom>
            <a:noFill/>
            <a:ln cap="flat" cmpd="sng" w="28575">
              <a:solidFill>
                <a:srgbClr val="0196D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702130" y="6039975"/>
              <a:ext cx="560400" cy="328500"/>
            </a:xfrm>
            <a:prstGeom prst="rect">
              <a:avLst/>
            </a:prstGeom>
            <a:noFill/>
            <a:ln cap="flat" cmpd="sng" w="28575">
              <a:solidFill>
                <a:srgbClr val="D72F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b="0" l="0" r="28612" t="0"/>
          <a:stretch/>
        </p:blipFill>
        <p:spPr>
          <a:xfrm>
            <a:off x="3586000" y="4870331"/>
            <a:ext cx="1742081" cy="17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5">
            <a:alphaModFix/>
          </a:blip>
          <a:srcRect b="22389" l="0" r="0" t="17081"/>
          <a:stretch/>
        </p:blipFill>
        <p:spPr>
          <a:xfrm>
            <a:off x="7860268" y="4855118"/>
            <a:ext cx="419314" cy="1903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2"/>
          <p:cNvCxnSpPr/>
          <p:nvPr/>
        </p:nvCxnSpPr>
        <p:spPr>
          <a:xfrm>
            <a:off x="8326168" y="4862045"/>
            <a:ext cx="0" cy="16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" name="Google Shape;3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6996" y="4879784"/>
            <a:ext cx="647523" cy="14474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7570417" y="4359674"/>
            <a:ext cx="1780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Nossos parceiros: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resentação do professor">
  <p:cSld name="Apresentação do professo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/>
          <p:nvPr>
            <p:ph idx="1" type="body"/>
          </p:nvPr>
        </p:nvSpPr>
        <p:spPr>
          <a:xfrm>
            <a:off x="768084" y="3823735"/>
            <a:ext cx="310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/>
        </p:nvSpPr>
        <p:spPr>
          <a:xfrm>
            <a:off x="80949" y="4888775"/>
            <a:ext cx="27417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Copyright @1995-2020 SAMSUNG All rights reserved</a:t>
            </a:r>
            <a:endParaRPr b="0" i="0" sz="9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"/>
          <p:cNvSpPr txBox="1"/>
          <p:nvPr/>
        </p:nvSpPr>
        <p:spPr>
          <a:xfrm>
            <a:off x="113007" y="360846"/>
            <a:ext cx="6404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2700" u="none" cap="none" strike="noStrike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QUEM </a:t>
            </a:r>
            <a:r>
              <a:rPr b="0" i="0" lang="pt-BR" sz="2700" u="none" cap="none" strike="noStrike">
                <a:solidFill>
                  <a:srgbClr val="092B85"/>
                </a:solidFill>
                <a:latin typeface="Roboto Light"/>
                <a:ea typeface="Roboto Light"/>
                <a:cs typeface="Roboto Light"/>
                <a:sym typeface="Roboto Light"/>
              </a:rPr>
              <a:t>SOU EU ?</a:t>
            </a:r>
            <a:endParaRPr b="0" i="0" sz="2700" u="none" cap="none" strike="noStrike">
              <a:solidFill>
                <a:srgbClr val="092B8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184390" y="269273"/>
            <a:ext cx="775500" cy="39600"/>
          </a:xfrm>
          <a:prstGeom prst="rect">
            <a:avLst/>
          </a:prstGeom>
          <a:solidFill>
            <a:srgbClr val="C23D9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3"/>
          <p:cNvCxnSpPr/>
          <p:nvPr/>
        </p:nvCxnSpPr>
        <p:spPr>
          <a:xfrm>
            <a:off x="4247521" y="947822"/>
            <a:ext cx="0" cy="3675900"/>
          </a:xfrm>
          <a:prstGeom prst="straightConnector1">
            <a:avLst/>
          </a:prstGeom>
          <a:noFill/>
          <a:ln cap="flat" cmpd="sng" w="19050">
            <a:solidFill>
              <a:srgbClr val="ADAD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3"/>
          <p:cNvSpPr txBox="1"/>
          <p:nvPr>
            <p:ph idx="2" type="body"/>
          </p:nvPr>
        </p:nvSpPr>
        <p:spPr>
          <a:xfrm>
            <a:off x="4728263" y="947822"/>
            <a:ext cx="4038600" cy="3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3" type="body"/>
          </p:nvPr>
        </p:nvSpPr>
        <p:spPr>
          <a:xfrm>
            <a:off x="768084" y="4296841"/>
            <a:ext cx="31071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3"/>
          <p:cNvSpPr/>
          <p:nvPr>
            <p:ph idx="4" type="pic"/>
          </p:nvPr>
        </p:nvSpPr>
        <p:spPr>
          <a:xfrm>
            <a:off x="959944" y="1002659"/>
            <a:ext cx="25884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4" name="Google Shape;44;p3"/>
          <p:cNvGrpSpPr/>
          <p:nvPr/>
        </p:nvGrpSpPr>
        <p:grpSpPr>
          <a:xfrm>
            <a:off x="3299663" y="4831619"/>
            <a:ext cx="2126097" cy="283120"/>
            <a:chOff x="4663801" y="4880422"/>
            <a:chExt cx="6851746" cy="912407"/>
          </a:xfrm>
        </p:grpSpPr>
        <p:pic>
          <p:nvPicPr>
            <p:cNvPr id="45" name="Google Shape;45;p3"/>
            <p:cNvPicPr preferRelativeResize="0"/>
            <p:nvPr/>
          </p:nvPicPr>
          <p:blipFill rotWithShape="1">
            <a:blip r:embed="rId3">
              <a:alphaModFix/>
            </a:blip>
            <a:srcRect b="25263" l="13081" r="17411" t="18305"/>
            <a:stretch/>
          </p:blipFill>
          <p:spPr>
            <a:xfrm>
              <a:off x="4663801" y="4880422"/>
              <a:ext cx="958219" cy="912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5536547" y="5078477"/>
              <a:ext cx="59790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870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pt-BR" sz="900" u="none" cap="none" strike="noStrike">
                  <a:solidFill>
                    <a:srgbClr val="868686"/>
                  </a:solidFill>
                  <a:latin typeface="Arial"/>
                  <a:ea typeface="Arial"/>
                  <a:cs typeface="Arial"/>
                  <a:sym typeface="Arial"/>
                </a:rPr>
                <a:t>TRILHA: Inteligência Artificial</a:t>
              </a:r>
              <a:endParaRPr b="1" i="0" sz="9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" name="Google Shape;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299" y="4921686"/>
            <a:ext cx="674423" cy="1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3"/>
          <p:cNvCxnSpPr/>
          <p:nvPr/>
        </p:nvCxnSpPr>
        <p:spPr>
          <a:xfrm>
            <a:off x="6471131" y="4901386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" name="Google Shape;49;p3"/>
          <p:cNvPicPr preferRelativeResize="0"/>
          <p:nvPr/>
        </p:nvPicPr>
        <p:blipFill rotWithShape="1">
          <a:blip r:embed="rId5">
            <a:alphaModFix/>
          </a:blip>
          <a:srcRect b="33577" l="16666" r="16666" t="32526"/>
          <a:stretch/>
        </p:blipFill>
        <p:spPr>
          <a:xfrm>
            <a:off x="6553974" y="4929414"/>
            <a:ext cx="781725" cy="1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2212" y="4950323"/>
            <a:ext cx="463396" cy="103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3"/>
          <p:cNvCxnSpPr/>
          <p:nvPr/>
        </p:nvCxnSpPr>
        <p:spPr>
          <a:xfrm>
            <a:off x="8478754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" name="Google Shape;5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6430" y="4888783"/>
            <a:ext cx="321026" cy="240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3"/>
          <p:cNvCxnSpPr/>
          <p:nvPr/>
        </p:nvCxnSpPr>
        <p:spPr>
          <a:xfrm>
            <a:off x="7397992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3"/>
          <p:cNvSpPr/>
          <p:nvPr/>
        </p:nvSpPr>
        <p:spPr>
          <a:xfrm>
            <a:off x="7193020" y="4879033"/>
            <a:ext cx="93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Parceiros:</a:t>
            </a:r>
            <a:endParaRPr b="0" i="0" sz="11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ódulo da trilha">
  <p:cSld name="Módulo da trilha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80949" y="4888775"/>
            <a:ext cx="2769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Copyright @1995-2020 SAMSUNG All rights reserved</a:t>
            </a:r>
            <a:endParaRPr b="0" i="0" sz="9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14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>
            <a:off x="1381979" y="1294272"/>
            <a:ext cx="1206847" cy="1336704"/>
            <a:chOff x="785791" y="2689741"/>
            <a:chExt cx="2069708" cy="2292409"/>
          </a:xfrm>
        </p:grpSpPr>
        <p:grpSp>
          <p:nvGrpSpPr>
            <p:cNvPr id="59" name="Google Shape;59;p4"/>
            <p:cNvGrpSpPr/>
            <p:nvPr/>
          </p:nvGrpSpPr>
          <p:grpSpPr>
            <a:xfrm>
              <a:off x="785791" y="2689741"/>
              <a:ext cx="2069708" cy="2292409"/>
              <a:chOff x="340634" y="1209675"/>
              <a:chExt cx="2753736" cy="305003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340970" y="1226086"/>
                <a:ext cx="2753400" cy="675300"/>
              </a:xfrm>
              <a:prstGeom prst="rect">
                <a:avLst/>
              </a:prstGeom>
              <a:solidFill>
                <a:srgbClr val="E36C09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340634" y="1951514"/>
                <a:ext cx="2753700" cy="2308200"/>
              </a:xfrm>
              <a:prstGeom prst="rect">
                <a:avLst/>
              </a:prstGeom>
              <a:solidFill>
                <a:srgbClr val="F6862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pt-BR" sz="1000" u="none" cap="none" strike="noStrike">
                    <a:solidFill>
                      <a:srgbClr val="FFFFFF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Inteligência Artificial: </a:t>
                </a:r>
                <a:r>
                  <a:rPr b="1" i="0" lang="pt-BR" sz="1000" u="none" cap="none" strike="noStrike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Entenda o que é e como está presente no seu dia-a-dia</a:t>
                </a:r>
                <a:endParaRPr b="1" i="0" sz="1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pic>
            <p:nvPicPr>
              <p:cNvPr id="62" name="Google Shape;62;p4"/>
              <p:cNvPicPr preferRelativeResize="0"/>
              <p:nvPr/>
            </p:nvPicPr>
            <p:blipFill rotWithShape="1">
              <a:blip r:embed="rId3">
                <a:alphaModFix amt="20000"/>
              </a:blip>
              <a:srcRect b="73998" l="0" r="0" t="0"/>
              <a:stretch/>
            </p:blipFill>
            <p:spPr>
              <a:xfrm>
                <a:off x="340640" y="1209675"/>
                <a:ext cx="2753691" cy="70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" name="Google Shape;63;p4"/>
            <p:cNvSpPr txBox="1"/>
            <p:nvPr/>
          </p:nvSpPr>
          <p:spPr>
            <a:xfrm>
              <a:off x="993037" y="2769064"/>
              <a:ext cx="16554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1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3121113" y="1286720"/>
            <a:ext cx="1224375" cy="1342125"/>
            <a:chOff x="3468786" y="2689774"/>
            <a:chExt cx="2099768" cy="2301706"/>
          </a:xfrm>
        </p:grpSpPr>
        <p:sp>
          <p:nvSpPr>
            <p:cNvPr id="65" name="Google Shape;65;p4"/>
            <p:cNvSpPr/>
            <p:nvPr/>
          </p:nvSpPr>
          <p:spPr>
            <a:xfrm>
              <a:off x="3468786" y="2713230"/>
              <a:ext cx="2069400" cy="507600"/>
            </a:xfrm>
            <a:prstGeom prst="rect">
              <a:avLst/>
            </a:prstGeom>
            <a:solidFill>
              <a:srgbClr val="0850C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 txBox="1"/>
            <p:nvPr/>
          </p:nvSpPr>
          <p:spPr>
            <a:xfrm>
              <a:off x="3471916" y="3256580"/>
              <a:ext cx="2069400" cy="1734900"/>
            </a:xfrm>
            <a:prstGeom prst="rect">
              <a:avLst/>
            </a:prstGeom>
            <a:solidFill>
              <a:srgbClr val="0850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pt-BR" sz="12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Fundamentos de Análise de Dados</a:t>
              </a:r>
              <a:endParaRPr b="0" i="0" sz="12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pic>
          <p:nvPicPr>
            <p:cNvPr id="67" name="Google Shape;67;p4"/>
            <p:cNvPicPr preferRelativeResize="0"/>
            <p:nvPr/>
          </p:nvPicPr>
          <p:blipFill rotWithShape="1">
            <a:blip r:embed="rId3">
              <a:alphaModFix amt="20000"/>
            </a:blip>
            <a:srcRect b="73998" l="0" r="0" t="0"/>
            <a:stretch/>
          </p:blipFill>
          <p:spPr>
            <a:xfrm>
              <a:off x="3498809" y="2689774"/>
              <a:ext cx="2069745" cy="532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4"/>
            <p:cNvSpPr txBox="1"/>
            <p:nvPr/>
          </p:nvSpPr>
          <p:spPr>
            <a:xfrm>
              <a:off x="3701080" y="2769101"/>
              <a:ext cx="16653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2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4906309" y="1314993"/>
            <a:ext cx="1220491" cy="1337922"/>
            <a:chOff x="6567518" y="2700895"/>
            <a:chExt cx="2093108" cy="2294499"/>
          </a:xfrm>
        </p:grpSpPr>
        <p:sp>
          <p:nvSpPr>
            <p:cNvPr id="70" name="Google Shape;70;p4"/>
            <p:cNvSpPr/>
            <p:nvPr/>
          </p:nvSpPr>
          <p:spPr>
            <a:xfrm>
              <a:off x="6591226" y="2717181"/>
              <a:ext cx="2069400" cy="507600"/>
            </a:xfrm>
            <a:prstGeom prst="rect">
              <a:avLst/>
            </a:prstGeom>
            <a:solidFill>
              <a:srgbClr val="FF09B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 txBox="1"/>
            <p:nvPr/>
          </p:nvSpPr>
          <p:spPr>
            <a:xfrm>
              <a:off x="6597542" y="3260494"/>
              <a:ext cx="2061300" cy="1734900"/>
            </a:xfrm>
            <a:prstGeom prst="rect">
              <a:avLst/>
            </a:prstGeom>
            <a:solidFill>
              <a:srgbClr val="FF09B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Introdução à Ciência de Dados com Orange Canvas</a:t>
              </a:r>
              <a:endParaRPr b="0" i="0" sz="11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pic>
          <p:nvPicPr>
            <p:cNvPr id="72" name="Google Shape;72;p4"/>
            <p:cNvPicPr preferRelativeResize="0"/>
            <p:nvPr/>
          </p:nvPicPr>
          <p:blipFill rotWithShape="1">
            <a:blip r:embed="rId3">
              <a:alphaModFix amt="20000"/>
            </a:blip>
            <a:srcRect b="73998" l="0" r="0" t="0"/>
            <a:stretch/>
          </p:blipFill>
          <p:spPr>
            <a:xfrm>
              <a:off x="6567518" y="2700895"/>
              <a:ext cx="2069748" cy="532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4"/>
            <p:cNvSpPr txBox="1"/>
            <p:nvPr/>
          </p:nvSpPr>
          <p:spPr>
            <a:xfrm>
              <a:off x="6737421" y="2781511"/>
              <a:ext cx="17436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3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6683383" y="1285950"/>
            <a:ext cx="1206873" cy="1336749"/>
            <a:chOff x="9593631" y="2700895"/>
            <a:chExt cx="2069753" cy="2292486"/>
          </a:xfrm>
        </p:grpSpPr>
        <p:sp>
          <p:nvSpPr>
            <p:cNvPr id="75" name="Google Shape;75;p4"/>
            <p:cNvSpPr/>
            <p:nvPr/>
          </p:nvSpPr>
          <p:spPr>
            <a:xfrm>
              <a:off x="9593884" y="2713230"/>
              <a:ext cx="2069400" cy="507600"/>
            </a:xfrm>
            <a:prstGeom prst="rect">
              <a:avLst/>
            </a:prstGeom>
            <a:solidFill>
              <a:srgbClr val="00A6E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76;p4"/>
            <p:cNvPicPr preferRelativeResize="0"/>
            <p:nvPr/>
          </p:nvPicPr>
          <p:blipFill rotWithShape="1">
            <a:blip r:embed="rId3">
              <a:alphaModFix amt="20000"/>
            </a:blip>
            <a:srcRect b="73998" l="0" r="0" t="0"/>
            <a:stretch/>
          </p:blipFill>
          <p:spPr>
            <a:xfrm>
              <a:off x="9593636" y="2700895"/>
              <a:ext cx="2069748" cy="532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4"/>
            <p:cNvSpPr/>
            <p:nvPr/>
          </p:nvSpPr>
          <p:spPr>
            <a:xfrm>
              <a:off x="9593631" y="3258481"/>
              <a:ext cx="2069700" cy="1734900"/>
            </a:xfrm>
            <a:prstGeom prst="rect">
              <a:avLst/>
            </a:prstGeom>
            <a:solidFill>
              <a:srgbClr val="00A6E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Entendendo e implementando Machine Learning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 txBox="1"/>
            <p:nvPr/>
          </p:nvSpPr>
          <p:spPr>
            <a:xfrm>
              <a:off x="9757736" y="2781498"/>
              <a:ext cx="17550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4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" name="Google Shape;79;p4"/>
          <p:cNvSpPr txBox="1"/>
          <p:nvPr/>
        </p:nvSpPr>
        <p:spPr>
          <a:xfrm>
            <a:off x="113007" y="360846"/>
            <a:ext cx="6404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700" u="none" cap="none" strike="noStrike">
                <a:solidFill>
                  <a:srgbClr val="092B85"/>
                </a:solidFill>
                <a:latin typeface="Roboto Light"/>
                <a:ea typeface="Roboto Light"/>
                <a:cs typeface="Roboto Light"/>
                <a:sym typeface="Roboto Light"/>
              </a:rPr>
              <a:t>TRILHA: </a:t>
            </a:r>
            <a:r>
              <a:rPr b="0" i="0" lang="pt-BR" sz="2700" u="none" cap="none" strike="noStrike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INTELIGÊNCIA ARTIFICIAL</a:t>
            </a:r>
            <a:endParaRPr b="0" i="0" sz="2700" u="none" cap="none" strike="noStrike">
              <a:solidFill>
                <a:srgbClr val="092B8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80" name="Google Shape;80;p4"/>
          <p:cNvGrpSpPr/>
          <p:nvPr/>
        </p:nvGrpSpPr>
        <p:grpSpPr>
          <a:xfrm>
            <a:off x="529537" y="3004854"/>
            <a:ext cx="1206847" cy="1336704"/>
            <a:chOff x="785791" y="2689741"/>
            <a:chExt cx="2069708" cy="2292409"/>
          </a:xfrm>
        </p:grpSpPr>
        <p:grpSp>
          <p:nvGrpSpPr>
            <p:cNvPr id="81" name="Google Shape;81;p4"/>
            <p:cNvGrpSpPr/>
            <p:nvPr/>
          </p:nvGrpSpPr>
          <p:grpSpPr>
            <a:xfrm>
              <a:off x="785791" y="2689741"/>
              <a:ext cx="2069708" cy="2292409"/>
              <a:chOff x="340634" y="1209675"/>
              <a:chExt cx="2753736" cy="3050039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340970" y="1226086"/>
                <a:ext cx="2753400" cy="675300"/>
              </a:xfrm>
              <a:prstGeom prst="rect">
                <a:avLst/>
              </a:prstGeom>
              <a:solidFill>
                <a:srgbClr val="868686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3" name="Google Shape;83;p4"/>
              <p:cNvPicPr preferRelativeResize="0"/>
              <p:nvPr/>
            </p:nvPicPr>
            <p:blipFill rotWithShape="1">
              <a:blip r:embed="rId3">
                <a:alphaModFix amt="20000"/>
              </a:blip>
              <a:srcRect b="73998" l="0" r="0" t="0"/>
              <a:stretch/>
            </p:blipFill>
            <p:spPr>
              <a:xfrm>
                <a:off x="340640" y="1209675"/>
                <a:ext cx="2753691" cy="70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" name="Google Shape;84;p4"/>
              <p:cNvSpPr/>
              <p:nvPr/>
            </p:nvSpPr>
            <p:spPr>
              <a:xfrm>
                <a:off x="340634" y="1951514"/>
                <a:ext cx="2753700" cy="2308200"/>
              </a:xfrm>
              <a:prstGeom prst="rect">
                <a:avLst/>
              </a:prstGeom>
              <a:solidFill>
                <a:srgbClr val="8686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FFFFFF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Python para Ciência de Dados</a:t>
                </a:r>
                <a:endParaRPr b="1" i="0" sz="11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85" name="Google Shape;85;p4"/>
            <p:cNvSpPr txBox="1"/>
            <p:nvPr/>
          </p:nvSpPr>
          <p:spPr>
            <a:xfrm>
              <a:off x="1058452" y="2769094"/>
              <a:ext cx="15246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5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6" name="Google Shape;86;p4"/>
          <p:cNvGrpSpPr/>
          <p:nvPr/>
        </p:nvGrpSpPr>
        <p:grpSpPr>
          <a:xfrm>
            <a:off x="2193353" y="3006314"/>
            <a:ext cx="1224375" cy="1342125"/>
            <a:chOff x="3468786" y="2689774"/>
            <a:chExt cx="2099768" cy="2301706"/>
          </a:xfrm>
        </p:grpSpPr>
        <p:sp>
          <p:nvSpPr>
            <p:cNvPr id="87" name="Google Shape;87;p4"/>
            <p:cNvSpPr/>
            <p:nvPr/>
          </p:nvSpPr>
          <p:spPr>
            <a:xfrm>
              <a:off x="3468786" y="2713230"/>
              <a:ext cx="2069400" cy="507600"/>
            </a:xfrm>
            <a:prstGeom prst="rect">
              <a:avLst/>
            </a:prstGeom>
            <a:solidFill>
              <a:srgbClr val="F6862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" name="Google Shape;88;p4"/>
            <p:cNvPicPr preferRelativeResize="0"/>
            <p:nvPr/>
          </p:nvPicPr>
          <p:blipFill rotWithShape="1">
            <a:blip r:embed="rId3">
              <a:alphaModFix amt="20000"/>
            </a:blip>
            <a:srcRect b="73998" l="0" r="0" t="0"/>
            <a:stretch/>
          </p:blipFill>
          <p:spPr>
            <a:xfrm>
              <a:off x="3498809" y="2689774"/>
              <a:ext cx="2069745" cy="532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4"/>
            <p:cNvSpPr txBox="1"/>
            <p:nvPr/>
          </p:nvSpPr>
          <p:spPr>
            <a:xfrm>
              <a:off x="3471916" y="3256580"/>
              <a:ext cx="2069400" cy="1734900"/>
            </a:xfrm>
            <a:prstGeom prst="rect">
              <a:avLst/>
            </a:prstGeom>
            <a:solidFill>
              <a:srgbClr val="F6862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Visualização de dados com Python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 txBox="1"/>
            <p:nvPr/>
          </p:nvSpPr>
          <p:spPr>
            <a:xfrm>
              <a:off x="3637955" y="2769068"/>
              <a:ext cx="17913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6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3956892" y="3005712"/>
            <a:ext cx="1220491" cy="1337922"/>
            <a:chOff x="6567518" y="2700895"/>
            <a:chExt cx="2093108" cy="2294498"/>
          </a:xfrm>
        </p:grpSpPr>
        <p:sp>
          <p:nvSpPr>
            <p:cNvPr id="92" name="Google Shape;92;p4"/>
            <p:cNvSpPr/>
            <p:nvPr/>
          </p:nvSpPr>
          <p:spPr>
            <a:xfrm>
              <a:off x="6591226" y="2717181"/>
              <a:ext cx="2069400" cy="507600"/>
            </a:xfrm>
            <a:prstGeom prst="rect">
              <a:avLst/>
            </a:prstGeom>
            <a:solidFill>
              <a:srgbClr val="0850C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3" name="Google Shape;93;p4"/>
            <p:cNvPicPr preferRelativeResize="0"/>
            <p:nvPr/>
          </p:nvPicPr>
          <p:blipFill rotWithShape="1">
            <a:blip r:embed="rId3">
              <a:alphaModFix amt="20000"/>
            </a:blip>
            <a:srcRect b="73998" l="0" r="0" t="0"/>
            <a:stretch/>
          </p:blipFill>
          <p:spPr>
            <a:xfrm>
              <a:off x="6567518" y="2700895"/>
              <a:ext cx="2069748" cy="532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4"/>
            <p:cNvSpPr txBox="1"/>
            <p:nvPr/>
          </p:nvSpPr>
          <p:spPr>
            <a:xfrm>
              <a:off x="6597541" y="3260493"/>
              <a:ext cx="2061300" cy="1734900"/>
            </a:xfrm>
            <a:prstGeom prst="rect">
              <a:avLst/>
            </a:prstGeom>
            <a:solidFill>
              <a:srgbClr val="0850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Introdução à Aprendizagem por Reforço</a:t>
              </a:r>
              <a:endParaRPr b="0" i="0" sz="11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759459" y="2781520"/>
              <a:ext cx="16995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7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5768811" y="3005544"/>
            <a:ext cx="1206873" cy="1336749"/>
            <a:chOff x="9593631" y="2700895"/>
            <a:chExt cx="2069753" cy="2292486"/>
          </a:xfrm>
        </p:grpSpPr>
        <p:sp>
          <p:nvSpPr>
            <p:cNvPr id="97" name="Google Shape;97;p4"/>
            <p:cNvSpPr/>
            <p:nvPr/>
          </p:nvSpPr>
          <p:spPr>
            <a:xfrm>
              <a:off x="9593884" y="2713230"/>
              <a:ext cx="2069400" cy="507600"/>
            </a:xfrm>
            <a:prstGeom prst="rect">
              <a:avLst/>
            </a:prstGeom>
            <a:solidFill>
              <a:srgbClr val="FF09B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4"/>
            <p:cNvPicPr preferRelativeResize="0"/>
            <p:nvPr/>
          </p:nvPicPr>
          <p:blipFill rotWithShape="1">
            <a:blip r:embed="rId3">
              <a:alphaModFix amt="20000"/>
            </a:blip>
            <a:srcRect b="73998" l="0" r="0" t="0"/>
            <a:stretch/>
          </p:blipFill>
          <p:spPr>
            <a:xfrm>
              <a:off x="9593636" y="2700895"/>
              <a:ext cx="2069748" cy="532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4"/>
            <p:cNvSpPr/>
            <p:nvPr/>
          </p:nvSpPr>
          <p:spPr>
            <a:xfrm>
              <a:off x="9593631" y="3258481"/>
              <a:ext cx="2069700" cy="1734900"/>
            </a:xfrm>
            <a:prstGeom prst="rect">
              <a:avLst/>
            </a:prstGeom>
            <a:solidFill>
              <a:srgbClr val="FF09B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FFFFFF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Python para Machine Learning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 txBox="1"/>
            <p:nvPr/>
          </p:nvSpPr>
          <p:spPr>
            <a:xfrm>
              <a:off x="9778963" y="2781508"/>
              <a:ext cx="17127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8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1" name="Google Shape;101;p4"/>
          <p:cNvGrpSpPr/>
          <p:nvPr/>
        </p:nvGrpSpPr>
        <p:grpSpPr>
          <a:xfrm>
            <a:off x="7474129" y="3012718"/>
            <a:ext cx="1206847" cy="1336704"/>
            <a:chOff x="785791" y="2689741"/>
            <a:chExt cx="2069708" cy="2292409"/>
          </a:xfrm>
        </p:grpSpPr>
        <p:grpSp>
          <p:nvGrpSpPr>
            <p:cNvPr id="102" name="Google Shape;102;p4"/>
            <p:cNvGrpSpPr/>
            <p:nvPr/>
          </p:nvGrpSpPr>
          <p:grpSpPr>
            <a:xfrm>
              <a:off x="785791" y="2689741"/>
              <a:ext cx="2069708" cy="2292409"/>
              <a:chOff x="340634" y="1209675"/>
              <a:chExt cx="2753736" cy="3050039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340970" y="1226086"/>
                <a:ext cx="2753400" cy="675300"/>
              </a:xfrm>
              <a:prstGeom prst="rect">
                <a:avLst/>
              </a:prstGeom>
              <a:solidFill>
                <a:srgbClr val="00A6E3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4" name="Google Shape;104;p4"/>
              <p:cNvPicPr preferRelativeResize="0"/>
              <p:nvPr/>
            </p:nvPicPr>
            <p:blipFill rotWithShape="1">
              <a:blip r:embed="rId3">
                <a:alphaModFix amt="20000"/>
              </a:blip>
              <a:srcRect b="73998" l="0" r="0" t="0"/>
              <a:stretch/>
            </p:blipFill>
            <p:spPr>
              <a:xfrm>
                <a:off x="340640" y="1209675"/>
                <a:ext cx="2753691" cy="70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p4"/>
              <p:cNvSpPr/>
              <p:nvPr/>
            </p:nvSpPr>
            <p:spPr>
              <a:xfrm>
                <a:off x="340634" y="1951514"/>
                <a:ext cx="2753700" cy="2308200"/>
              </a:xfrm>
              <a:prstGeom prst="rect">
                <a:avLst/>
              </a:prstGeom>
              <a:solidFill>
                <a:srgbClr val="00A6E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FFFFFF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Introdução ao Deep Learning com Python e Keras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4"/>
            <p:cNvSpPr txBox="1"/>
            <p:nvPr/>
          </p:nvSpPr>
          <p:spPr>
            <a:xfrm>
              <a:off x="972679" y="2769071"/>
              <a:ext cx="1696200" cy="3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MÓDULO 9</a:t>
              </a:r>
              <a:endPara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184390" y="269273"/>
            <a:ext cx="775500" cy="39600"/>
          </a:xfrm>
          <a:prstGeom prst="rect">
            <a:avLst/>
          </a:prstGeom>
          <a:solidFill>
            <a:srgbClr val="C23D9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4"/>
          <p:cNvGrpSpPr/>
          <p:nvPr/>
        </p:nvGrpSpPr>
        <p:grpSpPr>
          <a:xfrm>
            <a:off x="3299663" y="4831619"/>
            <a:ext cx="2126097" cy="283120"/>
            <a:chOff x="4663801" y="4880422"/>
            <a:chExt cx="6851746" cy="912407"/>
          </a:xfrm>
        </p:grpSpPr>
        <p:pic>
          <p:nvPicPr>
            <p:cNvPr id="109" name="Google Shape;109;p4"/>
            <p:cNvPicPr preferRelativeResize="0"/>
            <p:nvPr/>
          </p:nvPicPr>
          <p:blipFill rotWithShape="1">
            <a:blip r:embed="rId4">
              <a:alphaModFix/>
            </a:blip>
            <a:srcRect b="25263" l="13081" r="17411" t="18305"/>
            <a:stretch/>
          </p:blipFill>
          <p:spPr>
            <a:xfrm>
              <a:off x="4663801" y="4880422"/>
              <a:ext cx="958219" cy="912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4"/>
            <p:cNvSpPr/>
            <p:nvPr/>
          </p:nvSpPr>
          <p:spPr>
            <a:xfrm>
              <a:off x="5536547" y="5078477"/>
              <a:ext cx="59790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870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pt-BR" sz="900" u="none" cap="none" strike="noStrike">
                  <a:solidFill>
                    <a:srgbClr val="868686"/>
                  </a:solidFill>
                  <a:latin typeface="Arial"/>
                  <a:ea typeface="Arial"/>
                  <a:cs typeface="Arial"/>
                  <a:sym typeface="Arial"/>
                </a:rPr>
                <a:t>TRILHA: Inteligência Artificial</a:t>
              </a:r>
              <a:endParaRPr b="1" i="0" sz="9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2299" y="4921686"/>
            <a:ext cx="674423" cy="1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4"/>
          <p:cNvCxnSpPr/>
          <p:nvPr/>
        </p:nvCxnSpPr>
        <p:spPr>
          <a:xfrm>
            <a:off x="6471131" y="4901386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3" name="Google Shape;113;p4"/>
          <p:cNvPicPr preferRelativeResize="0"/>
          <p:nvPr/>
        </p:nvPicPr>
        <p:blipFill rotWithShape="1">
          <a:blip r:embed="rId6">
            <a:alphaModFix/>
          </a:blip>
          <a:srcRect b="33577" l="16666" r="16666" t="32526"/>
          <a:stretch/>
        </p:blipFill>
        <p:spPr>
          <a:xfrm>
            <a:off x="6553974" y="4929414"/>
            <a:ext cx="781725" cy="1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72212" y="4950323"/>
            <a:ext cx="463396" cy="103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4"/>
          <p:cNvCxnSpPr/>
          <p:nvPr/>
        </p:nvCxnSpPr>
        <p:spPr>
          <a:xfrm>
            <a:off x="8478754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6" name="Google Shape;11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96430" y="4888783"/>
            <a:ext cx="321026" cy="240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4"/>
          <p:cNvCxnSpPr/>
          <p:nvPr/>
        </p:nvCxnSpPr>
        <p:spPr>
          <a:xfrm>
            <a:off x="7397992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4"/>
          <p:cNvSpPr/>
          <p:nvPr/>
        </p:nvSpPr>
        <p:spPr>
          <a:xfrm>
            <a:off x="7193020" y="4879033"/>
            <a:ext cx="93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Parceiros:</a:t>
            </a:r>
            <a:endParaRPr b="0" i="0" sz="11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 1">
  <p:cSld name="BLANK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/>
        </p:nvSpPr>
        <p:spPr>
          <a:xfrm>
            <a:off x="80949" y="4888775"/>
            <a:ext cx="27963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Copyright @1995-2020 SAMSUNG All rights reserved</a:t>
            </a:r>
            <a:endParaRPr b="0" i="0" sz="9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14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5"/>
          <p:cNvGrpSpPr/>
          <p:nvPr/>
        </p:nvGrpSpPr>
        <p:grpSpPr>
          <a:xfrm>
            <a:off x="3299663" y="4831619"/>
            <a:ext cx="2126097" cy="283120"/>
            <a:chOff x="4663801" y="4880422"/>
            <a:chExt cx="6851746" cy="912407"/>
          </a:xfrm>
        </p:grpSpPr>
        <p:pic>
          <p:nvPicPr>
            <p:cNvPr id="123" name="Google Shape;123;p5"/>
            <p:cNvPicPr preferRelativeResize="0"/>
            <p:nvPr/>
          </p:nvPicPr>
          <p:blipFill rotWithShape="1">
            <a:blip r:embed="rId3">
              <a:alphaModFix/>
            </a:blip>
            <a:srcRect b="25263" l="13081" r="17411" t="18305"/>
            <a:stretch/>
          </p:blipFill>
          <p:spPr>
            <a:xfrm>
              <a:off x="4663801" y="4880422"/>
              <a:ext cx="958219" cy="912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5"/>
            <p:cNvSpPr/>
            <p:nvPr/>
          </p:nvSpPr>
          <p:spPr>
            <a:xfrm>
              <a:off x="5536547" y="5078477"/>
              <a:ext cx="59790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870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pt-BR" sz="900" u="none" cap="none" strike="noStrike">
                  <a:solidFill>
                    <a:srgbClr val="868686"/>
                  </a:solidFill>
                  <a:latin typeface="Arial"/>
                  <a:ea typeface="Arial"/>
                  <a:cs typeface="Arial"/>
                  <a:sym typeface="Arial"/>
                </a:rPr>
                <a:t>TRILHA: Inteligência Artificial</a:t>
              </a:r>
              <a:endParaRPr b="1" i="0" sz="9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299" y="4921686"/>
            <a:ext cx="674423" cy="1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5"/>
          <p:cNvCxnSpPr/>
          <p:nvPr/>
        </p:nvCxnSpPr>
        <p:spPr>
          <a:xfrm>
            <a:off x="6471131" y="4901386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7" name="Google Shape;127;p5"/>
          <p:cNvPicPr preferRelativeResize="0"/>
          <p:nvPr/>
        </p:nvPicPr>
        <p:blipFill rotWithShape="1">
          <a:blip r:embed="rId5">
            <a:alphaModFix/>
          </a:blip>
          <a:srcRect b="33577" l="16666" r="16666" t="32526"/>
          <a:stretch/>
        </p:blipFill>
        <p:spPr>
          <a:xfrm>
            <a:off x="6553974" y="4929414"/>
            <a:ext cx="781725" cy="1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2212" y="4950323"/>
            <a:ext cx="463396" cy="103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"/>
          <p:cNvCxnSpPr/>
          <p:nvPr/>
        </p:nvCxnSpPr>
        <p:spPr>
          <a:xfrm>
            <a:off x="8478754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0" name="Google Shape;13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6430" y="4888783"/>
            <a:ext cx="321026" cy="240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5"/>
          <p:cNvCxnSpPr/>
          <p:nvPr/>
        </p:nvCxnSpPr>
        <p:spPr>
          <a:xfrm>
            <a:off x="7397992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5"/>
          <p:cNvSpPr/>
          <p:nvPr/>
        </p:nvSpPr>
        <p:spPr>
          <a:xfrm>
            <a:off x="7193020" y="4879033"/>
            <a:ext cx="93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Parceiros:</a:t>
            </a:r>
            <a:endParaRPr b="0" i="0" sz="11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ção">
  <p:cSld name="Seçã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80949" y="4888775"/>
            <a:ext cx="28326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Copyright @1995-2020 SAMSUNG All rights reserved</a:t>
            </a:r>
            <a:endParaRPr b="0" i="0" sz="9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7116769" y="253513"/>
            <a:ext cx="2136237" cy="283120"/>
            <a:chOff x="4663801" y="4880422"/>
            <a:chExt cx="6884426" cy="912407"/>
          </a:xfrm>
        </p:grpSpPr>
        <p:pic>
          <p:nvPicPr>
            <p:cNvPr id="136" name="Google Shape;136;p6"/>
            <p:cNvPicPr preferRelativeResize="0"/>
            <p:nvPr/>
          </p:nvPicPr>
          <p:blipFill rotWithShape="1">
            <a:blip r:embed="rId2">
              <a:alphaModFix/>
            </a:blip>
            <a:srcRect b="25263" l="13081" r="17411" t="18305"/>
            <a:stretch/>
          </p:blipFill>
          <p:spPr>
            <a:xfrm>
              <a:off x="4663801" y="4880422"/>
              <a:ext cx="958219" cy="912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6"/>
            <p:cNvSpPr/>
            <p:nvPr/>
          </p:nvSpPr>
          <p:spPr>
            <a:xfrm>
              <a:off x="5536527" y="5078495"/>
              <a:ext cx="60117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870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pt-BR" sz="900" u="none" cap="none" strike="noStrike">
                  <a:solidFill>
                    <a:srgbClr val="868686"/>
                  </a:solidFill>
                  <a:latin typeface="Arial"/>
                  <a:ea typeface="Arial"/>
                  <a:cs typeface="Arial"/>
                  <a:sym typeface="Arial"/>
                </a:rPr>
                <a:t>TRILHA: Inteligência Artificial</a:t>
              </a:r>
              <a:endParaRPr b="1" i="0" sz="9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268208" y="2090369"/>
            <a:ext cx="8610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299" y="4921686"/>
            <a:ext cx="674423" cy="1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6"/>
          <p:cNvCxnSpPr/>
          <p:nvPr/>
        </p:nvCxnSpPr>
        <p:spPr>
          <a:xfrm>
            <a:off x="6471131" y="4901386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 b="33577" l="16666" r="16666" t="32526"/>
          <a:stretch/>
        </p:blipFill>
        <p:spPr>
          <a:xfrm>
            <a:off x="6553974" y="4929414"/>
            <a:ext cx="781725" cy="1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2212" y="4950323"/>
            <a:ext cx="463396" cy="103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6"/>
          <p:cNvCxnSpPr/>
          <p:nvPr/>
        </p:nvCxnSpPr>
        <p:spPr>
          <a:xfrm>
            <a:off x="8478754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5" name="Google Shape;14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6430" y="4888783"/>
            <a:ext cx="321026" cy="240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6"/>
          <p:cNvCxnSpPr/>
          <p:nvPr/>
        </p:nvCxnSpPr>
        <p:spPr>
          <a:xfrm>
            <a:off x="7397992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6"/>
          <p:cNvSpPr/>
          <p:nvPr/>
        </p:nvSpPr>
        <p:spPr>
          <a:xfrm>
            <a:off x="7193020" y="4879033"/>
            <a:ext cx="93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Parceiros:</a:t>
            </a:r>
            <a:endParaRPr b="0" i="0" sz="11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">
  <p:cSld name="Conteúd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466192" y="1305662"/>
            <a:ext cx="8368200" cy="28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7"/>
          <p:cNvSpPr txBox="1"/>
          <p:nvPr/>
        </p:nvSpPr>
        <p:spPr>
          <a:xfrm>
            <a:off x="80949" y="4888775"/>
            <a:ext cx="2784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Copyright @1995-2020 SAMSUNG All rights reserved</a:t>
            </a:r>
            <a:endParaRPr b="0" i="0" sz="9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3299663" y="4831619"/>
            <a:ext cx="2126097" cy="283120"/>
            <a:chOff x="4663801" y="4880422"/>
            <a:chExt cx="6851746" cy="912407"/>
          </a:xfrm>
        </p:grpSpPr>
        <p:pic>
          <p:nvPicPr>
            <p:cNvPr id="152" name="Google Shape;152;p7"/>
            <p:cNvPicPr preferRelativeResize="0"/>
            <p:nvPr/>
          </p:nvPicPr>
          <p:blipFill rotWithShape="1">
            <a:blip r:embed="rId2">
              <a:alphaModFix/>
            </a:blip>
            <a:srcRect b="25263" l="13081" r="17411" t="18305"/>
            <a:stretch/>
          </p:blipFill>
          <p:spPr>
            <a:xfrm>
              <a:off x="4663801" y="4880422"/>
              <a:ext cx="958219" cy="912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7"/>
            <p:cNvSpPr/>
            <p:nvPr/>
          </p:nvSpPr>
          <p:spPr>
            <a:xfrm>
              <a:off x="5536547" y="5078477"/>
              <a:ext cx="5979000" cy="6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870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pt-BR" sz="900" u="none" cap="none" strike="noStrike">
                  <a:solidFill>
                    <a:srgbClr val="868686"/>
                  </a:solidFill>
                  <a:latin typeface="Arial"/>
                  <a:ea typeface="Arial"/>
                  <a:cs typeface="Arial"/>
                  <a:sym typeface="Arial"/>
                </a:rPr>
                <a:t>TRILHA: Inteligência Artificial</a:t>
              </a:r>
              <a:endParaRPr b="1" i="0" sz="900" u="none" cap="none" strike="noStrike">
                <a:solidFill>
                  <a:srgbClr val="86868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184390" y="269273"/>
            <a:ext cx="775500" cy="39600"/>
          </a:xfrm>
          <a:prstGeom prst="rect">
            <a:avLst/>
          </a:prstGeom>
          <a:solidFill>
            <a:srgbClr val="C23D9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 txBox="1"/>
          <p:nvPr>
            <p:ph idx="2" type="body"/>
          </p:nvPr>
        </p:nvSpPr>
        <p:spPr>
          <a:xfrm>
            <a:off x="113007" y="382912"/>
            <a:ext cx="8888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7"/>
          <p:cNvSpPr txBox="1"/>
          <p:nvPr>
            <p:ph idx="3" type="body"/>
          </p:nvPr>
        </p:nvSpPr>
        <p:spPr>
          <a:xfrm>
            <a:off x="4770653" y="4155185"/>
            <a:ext cx="4373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299" y="4921686"/>
            <a:ext cx="674423" cy="164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7"/>
          <p:cNvCxnSpPr/>
          <p:nvPr/>
        </p:nvCxnSpPr>
        <p:spPr>
          <a:xfrm>
            <a:off x="6471131" y="4901386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 b="33577" l="16666" r="16666" t="32526"/>
          <a:stretch/>
        </p:blipFill>
        <p:spPr>
          <a:xfrm>
            <a:off x="6553974" y="4929414"/>
            <a:ext cx="781725" cy="1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2212" y="4950323"/>
            <a:ext cx="463396" cy="1035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7"/>
          <p:cNvCxnSpPr/>
          <p:nvPr/>
        </p:nvCxnSpPr>
        <p:spPr>
          <a:xfrm>
            <a:off x="8478754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6430" y="4888783"/>
            <a:ext cx="321026" cy="240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7"/>
          <p:cNvCxnSpPr/>
          <p:nvPr/>
        </p:nvCxnSpPr>
        <p:spPr>
          <a:xfrm>
            <a:off x="7397992" y="4905151"/>
            <a:ext cx="0" cy="19380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7"/>
          <p:cNvSpPr/>
          <p:nvPr/>
        </p:nvSpPr>
        <p:spPr>
          <a:xfrm>
            <a:off x="7193020" y="4879033"/>
            <a:ext cx="9366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Parceiros:</a:t>
            </a:r>
            <a:endParaRPr b="0" i="0" sz="11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0" name="Google Shape;170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6" name="Google Shape;176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ocalhost:8888/notebooks/Anaconda3/notebooks/FundamentosDataScience/Apresentacao.ipynb#%E2%80%A2----Na-prepara%C3%A7%C3%A3o-de-dados,-p.e.,-redu%C3%A7%C3%A3o-de-dimensionalidade-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layground.tensorflow.org/" TargetMode="External"/><Relationship Id="rId4" Type="http://schemas.openxmlformats.org/officeDocument/2006/relationships/hyperlink" Target="https://course.fast.ai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paulovasconcellos.com.br/" TargetMode="External"/><Relationship Id="rId5" Type="http://schemas.openxmlformats.org/officeDocument/2006/relationships/hyperlink" Target="https://paulovasconcellos.com.br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idx="1" type="body"/>
          </p:nvPr>
        </p:nvSpPr>
        <p:spPr>
          <a:xfrm>
            <a:off x="269804" y="2728708"/>
            <a:ext cx="4662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pt-BR"/>
              <a:t>Guilherme Feulo</a:t>
            </a:r>
            <a:endParaRPr/>
          </a:p>
        </p:txBody>
      </p:sp>
      <p:sp>
        <p:nvSpPr>
          <p:cNvPr id="187" name="Google Shape;187;p11"/>
          <p:cNvSpPr txBox="1"/>
          <p:nvPr>
            <p:ph idx="3" type="body"/>
          </p:nvPr>
        </p:nvSpPr>
        <p:spPr>
          <a:xfrm>
            <a:off x="3587900" y="1688125"/>
            <a:ext cx="53445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lang="pt-BR" sz="4000">
                <a:latin typeface="Roboto Black"/>
                <a:ea typeface="Roboto Black"/>
                <a:cs typeface="Roboto Black"/>
                <a:sym typeface="Roboto Black"/>
              </a:rPr>
              <a:t>Machine Learning</a:t>
            </a:r>
            <a:endParaRPr b="0" sz="4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5915573" y="1409320"/>
            <a:ext cx="2952000" cy="72000"/>
          </a:xfrm>
          <a:prstGeom prst="rect">
            <a:avLst/>
          </a:prstGeom>
          <a:solidFill>
            <a:srgbClr val="C23D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613" y="609600"/>
            <a:ext cx="6200775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/>
          <p:cNvSpPr txBox="1"/>
          <p:nvPr/>
        </p:nvSpPr>
        <p:spPr>
          <a:xfrm>
            <a:off x="2724900" y="190074"/>
            <a:ext cx="3694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Descrição do dataset</a:t>
            </a:r>
            <a:endParaRPr b="0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ctrTitle"/>
          </p:nvPr>
        </p:nvSpPr>
        <p:spPr>
          <a:xfrm>
            <a:off x="1941771" y="1862896"/>
            <a:ext cx="5260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pt-BR" sz="4100"/>
              <a:t>Naive Bayes</a:t>
            </a:r>
            <a:endParaRPr sz="4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Vantagens e desvantagens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Vantagens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Rápido 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Simplicidade de interpretação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Trabalha com altas dimensões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Boas previsões em bases pequenas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Desvantagens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Combinação de características (atributos independentes) – cada par de características são independentes – nem sempre é verdade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Base original </a:t>
            </a:r>
            <a:endParaRPr/>
          </a:p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024680"/>
            <a:ext cx="7805854" cy="381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24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745" y="263156"/>
            <a:ext cx="1671114" cy="448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25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54950"/>
                <a:gridCol w="45455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592" y="263155"/>
            <a:ext cx="1830744" cy="448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26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296" name="Google Shape;2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592" y="263155"/>
            <a:ext cx="1830744" cy="448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p27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302" name="Google Shape;3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551" y="263156"/>
            <a:ext cx="1540248" cy="44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Google Shape;307;p28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308" name="Google Shape;3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597" y="263156"/>
            <a:ext cx="1890713" cy="447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29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7745" y="263156"/>
            <a:ext cx="1671114" cy="448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/>
        </p:nvSpPr>
        <p:spPr>
          <a:xfrm>
            <a:off x="499500" y="318283"/>
            <a:ext cx="3952800" cy="4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Álgebra Linear</a:t>
            </a:r>
            <a:endParaRPr b="0" i="0" sz="26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Pra que mesmo?</a:t>
            </a:r>
            <a:endParaRPr b="0" i="0" sz="20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• Para entender melhor datasets e representação de imagens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• Na preparação de dados, exemplo: redução de dimensionalidade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hlink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• Métodos e notações de Álgebra Linear são frequentes em Data Science, Machine Learning e Deep Learning</a:t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8620" y="152403"/>
            <a:ext cx="3952799" cy="467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 txBox="1"/>
          <p:nvPr/>
        </p:nvSpPr>
        <p:spPr>
          <a:xfrm>
            <a:off x="5030975" y="4495197"/>
            <a:ext cx="3823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Fonte: https://xkcd.com/1838/</a:t>
            </a:r>
            <a:endParaRPr b="0" i="0" sz="1400" u="none" cap="none" strike="noStrike">
              <a:solidFill>
                <a:srgbClr val="092B8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" name="Google Shape;319;p30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465" y="263156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6928597" y="1532965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326;p31"/>
          <p:cNvGraphicFramePr/>
          <p:nvPr/>
        </p:nvGraphicFramePr>
        <p:xfrm>
          <a:off x="102182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99" y="263156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/>
        </p:nvSpPr>
        <p:spPr>
          <a:xfrm>
            <a:off x="6472799" y="1225181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313" y="2666799"/>
            <a:ext cx="2228850" cy="37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p32"/>
          <p:cNvGraphicFramePr/>
          <p:nvPr/>
        </p:nvGraphicFramePr>
        <p:xfrm>
          <a:off x="102182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35" name="Google Shape;3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2799" y="263156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6472799" y="1225181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626" y="3348601"/>
            <a:ext cx="25431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4313" y="2666799"/>
            <a:ext cx="2228850" cy="37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3" name="Google Shape;343;p33"/>
          <p:cNvGraphicFramePr/>
          <p:nvPr/>
        </p:nvGraphicFramePr>
        <p:xfrm>
          <a:off x="102182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44" name="Google Shape;34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799" y="263156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/>
        </p:nvSpPr>
        <p:spPr>
          <a:xfrm>
            <a:off x="6472799" y="1225181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626" y="3348601"/>
            <a:ext cx="25431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4313" y="2666799"/>
            <a:ext cx="2228850" cy="37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Google Shape;352;p34"/>
          <p:cNvGraphicFramePr/>
          <p:nvPr/>
        </p:nvGraphicFramePr>
        <p:xfrm>
          <a:off x="102182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53" name="Google Shape;35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799" y="263156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/>
        </p:nvSpPr>
        <p:spPr>
          <a:xfrm>
            <a:off x="6472799" y="1225181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5626" y="4182723"/>
            <a:ext cx="22764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626" y="3146897"/>
            <a:ext cx="25431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4313" y="2465094"/>
            <a:ext cx="2228850" cy="37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2" name="Google Shape;362;p35"/>
          <p:cNvGraphicFramePr/>
          <p:nvPr/>
        </p:nvGraphicFramePr>
        <p:xfrm>
          <a:off x="102182" y="614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63" name="Google Shape;36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2799" y="61451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/>
        </p:nvSpPr>
        <p:spPr>
          <a:xfrm>
            <a:off x="6472799" y="1023475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5626" y="3981018"/>
            <a:ext cx="22764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5"/>
          <p:cNvSpPr txBox="1"/>
          <p:nvPr/>
        </p:nvSpPr>
        <p:spPr>
          <a:xfrm>
            <a:off x="929294" y="4656459"/>
            <a:ext cx="4638000" cy="30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 Risco de crédito = 0.0079 + 0.0052 + 0.0514 = </a:t>
            </a:r>
            <a:r>
              <a:rPr b="1" lang="pt-BR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0.0645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Google Shape;371;p36"/>
          <p:cNvGraphicFramePr/>
          <p:nvPr/>
        </p:nvGraphicFramePr>
        <p:xfrm>
          <a:off x="102182" y="614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99" y="61451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6472799" y="1023475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929294" y="4656459"/>
            <a:ext cx="4638000" cy="30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 Risco de crédito = 0.0079 + 0.0052 + 0.0514 = </a:t>
            </a:r>
            <a:r>
              <a:rPr b="1" lang="pt-BR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0.0645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6472799" y="2319618"/>
            <a:ext cx="2516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37"/>
          <p:cNvGraphicFramePr/>
          <p:nvPr/>
        </p:nvGraphicFramePr>
        <p:xfrm>
          <a:off x="102182" y="614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81" name="Google Shape;3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99" y="61451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/>
        </p:nvSpPr>
        <p:spPr>
          <a:xfrm>
            <a:off x="6472799" y="1023475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929294" y="4656459"/>
            <a:ext cx="4638000" cy="30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 Risco de crédito = 0.0079 + 0.0052 + 0.0514 = </a:t>
            </a:r>
            <a:r>
              <a:rPr b="1" lang="pt-BR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0.0645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6472799" y="2319618"/>
            <a:ext cx="2516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85" name="Google Shape;385;p37"/>
          <p:cNvSpPr txBox="1"/>
          <p:nvPr/>
        </p:nvSpPr>
        <p:spPr>
          <a:xfrm>
            <a:off x="6476162" y="3160056"/>
            <a:ext cx="2516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" name="Google Shape;390;p38"/>
          <p:cNvGraphicFramePr/>
          <p:nvPr/>
        </p:nvGraphicFramePr>
        <p:xfrm>
          <a:off x="102182" y="614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91" name="Google Shape;3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799" y="61451"/>
            <a:ext cx="1704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/>
        </p:nvSpPr>
        <p:spPr>
          <a:xfrm>
            <a:off x="6472799" y="1023475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929294" y="4656459"/>
            <a:ext cx="4638000" cy="300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 Risco de crédito = 0.0079 + 0.0052 + 0.0514 = </a:t>
            </a:r>
            <a:r>
              <a:rPr b="1" lang="pt-BR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0.0645</a:t>
            </a:r>
            <a:endParaRPr b="1"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6472799" y="2319618"/>
            <a:ext cx="2516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95" name="Google Shape;395;p38"/>
          <p:cNvSpPr txBox="1"/>
          <p:nvPr/>
        </p:nvSpPr>
        <p:spPr>
          <a:xfrm>
            <a:off x="6476162" y="3160056"/>
            <a:ext cx="2516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96" name="Google Shape;396;p38"/>
          <p:cNvSpPr txBox="1"/>
          <p:nvPr/>
        </p:nvSpPr>
        <p:spPr>
          <a:xfrm>
            <a:off x="6469438" y="3960153"/>
            <a:ext cx="26745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" name="Google Shape;401;p39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02" name="Google Shape;402;p39"/>
          <p:cNvSpPr txBox="1"/>
          <p:nvPr/>
        </p:nvSpPr>
        <p:spPr>
          <a:xfrm>
            <a:off x="6928597" y="1532965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597" y="376603"/>
            <a:ext cx="1891273" cy="96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324" y="207775"/>
            <a:ext cx="5596849" cy="455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40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09" name="Google Shape;409;p40"/>
          <p:cNvSpPr txBox="1"/>
          <p:nvPr/>
        </p:nvSpPr>
        <p:spPr>
          <a:xfrm>
            <a:off x="6787403" y="1543050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403" y="376603"/>
            <a:ext cx="1891273" cy="96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403" y="2503967"/>
            <a:ext cx="2237201" cy="22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41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17" name="Google Shape;417;p41"/>
          <p:cNvSpPr txBox="1"/>
          <p:nvPr/>
        </p:nvSpPr>
        <p:spPr>
          <a:xfrm>
            <a:off x="6787403" y="1543050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403" y="376603"/>
            <a:ext cx="1891273" cy="96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403" y="2503967"/>
            <a:ext cx="2237201" cy="22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403" y="2898209"/>
            <a:ext cx="2237202" cy="1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42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26" name="Google Shape;426;p42"/>
          <p:cNvSpPr txBox="1"/>
          <p:nvPr/>
        </p:nvSpPr>
        <p:spPr>
          <a:xfrm>
            <a:off x="6787403" y="1543050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403" y="376603"/>
            <a:ext cx="1891273" cy="96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403" y="3232913"/>
            <a:ext cx="2034708" cy="16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403" y="2503967"/>
            <a:ext cx="2237201" cy="22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403" y="2898209"/>
            <a:ext cx="2237202" cy="1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Google Shape;435;p43"/>
          <p:cNvGraphicFramePr/>
          <p:nvPr/>
        </p:nvGraphicFramePr>
        <p:xfrm>
          <a:off x="374484" y="2631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{959438D3-E4B5-4421-8A7C-C3D5CB38519D}</a:tableStyleId>
              </a:tblPr>
              <a:tblGrid>
                <a:gridCol w="646250"/>
                <a:gridCol w="374800"/>
                <a:gridCol w="685800"/>
                <a:gridCol w="590100"/>
                <a:gridCol w="558200"/>
                <a:gridCol w="558200"/>
                <a:gridCol w="598100"/>
                <a:gridCol w="590100"/>
                <a:gridCol w="574175"/>
                <a:gridCol w="558200"/>
                <a:gridCol w="558200"/>
              </a:tblGrid>
              <a:tr h="13509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Risco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de 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Crédito</a:t>
                      </a:r>
                      <a:endParaRPr b="1" sz="900" u="none" cap="none" strike="noStrike"/>
                    </a:p>
                  </a:txBody>
                  <a:tcPr marT="34300" marB="34300" marR="68600" marL="6860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História de crédito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Dívida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Garantias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Renda anual</a:t>
                      </a:r>
                      <a:endParaRPr sz="1100"/>
                    </a:p>
                  </a:txBody>
                  <a:tcPr marT="34300" marB="34300" marR="68600" marL="68600" anchor="ctr"/>
                </a:tc>
                <a:tc hMerge="1"/>
                <a:tc hMerge="1"/>
              </a:tr>
              <a:tr h="782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Boa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Desconhecida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Ruim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Nenhuma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11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Adequada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8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&gt;=15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&lt;=35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&gt;35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7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Alto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4/6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6/6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3/6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2/6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1/6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Moderado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2/3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1/3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  <a:tr h="78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Baixo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5/14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3/5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2/5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0</a:t>
                      </a:r>
                      <a:endParaRPr sz="1100"/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 u="none" cap="none" strike="noStrike"/>
                        <a:t>5/5</a:t>
                      </a:r>
                      <a:endParaRPr sz="1100"/>
                    </a:p>
                  </a:txBody>
                  <a:tcPr marT="34300" marB="34300" marR="68600" marL="68600" anchor="ctr"/>
                </a:tc>
              </a:tr>
            </a:tbl>
          </a:graphicData>
        </a:graphic>
      </p:graphicFrame>
      <p:sp>
        <p:nvSpPr>
          <p:cNvPr id="436" name="Google Shape;436;p43"/>
          <p:cNvSpPr txBox="1"/>
          <p:nvPr/>
        </p:nvSpPr>
        <p:spPr>
          <a:xfrm>
            <a:off x="6787403" y="1543050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de crédito?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403" y="376603"/>
            <a:ext cx="1891273" cy="96692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3"/>
          <p:cNvSpPr txBox="1"/>
          <p:nvPr/>
        </p:nvSpPr>
        <p:spPr>
          <a:xfrm>
            <a:off x="6787403" y="1872043"/>
            <a:ext cx="1664100" cy="276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Correção Laplaciana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403" y="3232913"/>
            <a:ext cx="2034708" cy="16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7403" y="2503967"/>
            <a:ext cx="2237201" cy="22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7403" y="2898209"/>
            <a:ext cx="2237202" cy="1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ctrTitle"/>
          </p:nvPr>
        </p:nvSpPr>
        <p:spPr>
          <a:xfrm>
            <a:off x="2507847" y="1853430"/>
            <a:ext cx="4128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pt-BR" sz="4100"/>
              <a:t>Árvores de decisão</a:t>
            </a:r>
            <a:endParaRPr sz="4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Vantagens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Fácil interpretação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Não precisa normalização ou padronização (visto mais à frente)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Rápido para classificar novos registros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Desvantagens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Geração de árvores muito complexas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Pequenas mudanças nos dados pode mudar a árvore (poda pode ajudar)</a:t>
            </a:r>
            <a:endParaRPr/>
          </a:p>
        </p:txBody>
      </p:sp>
      <p:sp>
        <p:nvSpPr>
          <p:cNvPr id="453" name="Google Shape;453;p4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Vantagens e desvantagens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46"/>
          <p:cNvGraphicFramePr/>
          <p:nvPr/>
        </p:nvGraphicFramePr>
        <p:xfrm>
          <a:off x="0" y="68154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2265325"/>
                <a:gridCol w="1085225"/>
                <a:gridCol w="1621250"/>
                <a:gridCol w="2875225"/>
                <a:gridCol w="1297000"/>
              </a:tblGrid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História do crédito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Dívida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Garantias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Renda anual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Risco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Alto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Alto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Moderado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Alto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Baixo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Baixo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Alto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Moderado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Baixo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Baixo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Alto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Moderado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 35.0000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Baixo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/>
                        <a:t>Alto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459" name="Google Shape;459;p46"/>
          <p:cNvSpPr txBox="1"/>
          <p:nvPr>
            <p:ph type="title"/>
          </p:nvPr>
        </p:nvSpPr>
        <p:spPr>
          <a:xfrm>
            <a:off x="-18510" y="-2053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Base original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47"/>
          <p:cNvGrpSpPr/>
          <p:nvPr/>
        </p:nvGrpSpPr>
        <p:grpSpPr>
          <a:xfrm>
            <a:off x="359532" y="87474"/>
            <a:ext cx="8361691" cy="4967003"/>
            <a:chOff x="479376" y="116632"/>
            <a:chExt cx="11148922" cy="6622671"/>
          </a:xfrm>
        </p:grpSpPr>
        <p:sp>
          <p:nvSpPr>
            <p:cNvPr id="466" name="Google Shape;466;p47"/>
            <p:cNvSpPr/>
            <p:nvPr/>
          </p:nvSpPr>
          <p:spPr>
            <a:xfrm>
              <a:off x="6096000" y="116632"/>
              <a:ext cx="1296000" cy="12960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Renda</a:t>
              </a:r>
              <a:endParaRPr sz="1100"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3395700" y="2348880"/>
              <a:ext cx="1296000" cy="12960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História crédito</a:t>
              </a:r>
              <a:endParaRPr sz="1100"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3395700" y="4219936"/>
              <a:ext cx="1296000" cy="12960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Dívida</a:t>
              </a:r>
              <a:endParaRPr sz="1100"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8550645" y="2334867"/>
              <a:ext cx="1296000" cy="12960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História crédito</a:t>
              </a:r>
              <a:endParaRPr sz="1100"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8579456" y="4486903"/>
              <a:ext cx="12960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Baixo</a:t>
              </a:r>
              <a:endParaRPr sz="1100"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5347868" y="4500916"/>
              <a:ext cx="12960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Alto</a:t>
              </a:r>
              <a:endParaRPr sz="1100"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10336198" y="4486903"/>
              <a:ext cx="12921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Moderado</a:t>
              </a:r>
              <a:endParaRPr sz="1100"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4753294" y="6091303"/>
              <a:ext cx="11892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Moderado</a:t>
              </a:r>
              <a:endParaRPr sz="1100"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2143084" y="6091303"/>
              <a:ext cx="11892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Alto</a:t>
              </a:r>
              <a:endParaRPr sz="1100"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6957847" y="4500916"/>
              <a:ext cx="11892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Baixo</a:t>
              </a:r>
              <a:endParaRPr sz="1100"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1548510" y="4486155"/>
              <a:ext cx="11892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Moderado</a:t>
              </a:r>
              <a:endParaRPr sz="1100"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479376" y="2672916"/>
              <a:ext cx="1189200" cy="6480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Alto</a:t>
              </a:r>
              <a:endParaRPr sz="1100"/>
            </a:p>
          </p:txBody>
        </p:sp>
        <p:cxnSp>
          <p:nvCxnSpPr>
            <p:cNvPr id="478" name="Google Shape;478;p47"/>
            <p:cNvCxnSpPr>
              <a:stCxn id="466" idx="4"/>
              <a:endCxn id="469" idx="0"/>
            </p:cNvCxnSpPr>
            <p:nvPr/>
          </p:nvCxnSpPr>
          <p:spPr>
            <a:xfrm>
              <a:off x="6744000" y="1412632"/>
              <a:ext cx="2454600" cy="922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p47"/>
            <p:cNvCxnSpPr>
              <a:stCxn id="466" idx="4"/>
              <a:endCxn id="467" idx="0"/>
            </p:cNvCxnSpPr>
            <p:nvPr/>
          </p:nvCxnSpPr>
          <p:spPr>
            <a:xfrm flipH="1">
              <a:off x="4043700" y="1412632"/>
              <a:ext cx="2700300" cy="936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p47"/>
            <p:cNvCxnSpPr>
              <a:stCxn id="466" idx="4"/>
              <a:endCxn id="477" idx="0"/>
            </p:cNvCxnSpPr>
            <p:nvPr/>
          </p:nvCxnSpPr>
          <p:spPr>
            <a:xfrm flipH="1">
              <a:off x="1074000" y="1412632"/>
              <a:ext cx="5670000" cy="1260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47"/>
            <p:cNvCxnSpPr>
              <a:stCxn id="469" idx="4"/>
              <a:endCxn id="475" idx="0"/>
            </p:cNvCxnSpPr>
            <p:nvPr/>
          </p:nvCxnSpPr>
          <p:spPr>
            <a:xfrm flipH="1">
              <a:off x="7552545" y="3630867"/>
              <a:ext cx="1646100" cy="870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47"/>
            <p:cNvCxnSpPr>
              <a:stCxn id="469" idx="4"/>
              <a:endCxn id="472" idx="0"/>
            </p:cNvCxnSpPr>
            <p:nvPr/>
          </p:nvCxnSpPr>
          <p:spPr>
            <a:xfrm>
              <a:off x="9198645" y="3630867"/>
              <a:ext cx="1783500" cy="855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3" name="Google Shape;483;p47"/>
            <p:cNvCxnSpPr>
              <a:stCxn id="469" idx="4"/>
              <a:endCxn id="470" idx="0"/>
            </p:cNvCxnSpPr>
            <p:nvPr/>
          </p:nvCxnSpPr>
          <p:spPr>
            <a:xfrm>
              <a:off x="9198645" y="3630867"/>
              <a:ext cx="28800" cy="855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4" name="Google Shape;484;p47"/>
            <p:cNvCxnSpPr>
              <a:stCxn id="467" idx="4"/>
              <a:endCxn id="468" idx="0"/>
            </p:cNvCxnSpPr>
            <p:nvPr/>
          </p:nvCxnSpPr>
          <p:spPr>
            <a:xfrm>
              <a:off x="4043700" y="3644880"/>
              <a:ext cx="0" cy="575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47"/>
            <p:cNvCxnSpPr>
              <a:stCxn id="467" idx="4"/>
              <a:endCxn id="476" idx="0"/>
            </p:cNvCxnSpPr>
            <p:nvPr/>
          </p:nvCxnSpPr>
          <p:spPr>
            <a:xfrm flipH="1">
              <a:off x="2143200" y="3644880"/>
              <a:ext cx="1900500" cy="841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47"/>
            <p:cNvCxnSpPr>
              <a:stCxn id="467" idx="4"/>
              <a:endCxn id="471" idx="0"/>
            </p:cNvCxnSpPr>
            <p:nvPr/>
          </p:nvCxnSpPr>
          <p:spPr>
            <a:xfrm>
              <a:off x="4043700" y="3644880"/>
              <a:ext cx="1952100" cy="855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7" name="Google Shape;487;p47"/>
            <p:cNvCxnSpPr>
              <a:stCxn id="468" idx="4"/>
              <a:endCxn id="474" idx="0"/>
            </p:cNvCxnSpPr>
            <p:nvPr/>
          </p:nvCxnSpPr>
          <p:spPr>
            <a:xfrm flipH="1">
              <a:off x="2737800" y="5515936"/>
              <a:ext cx="1305900" cy="575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47"/>
            <p:cNvCxnSpPr>
              <a:stCxn id="468" idx="4"/>
              <a:endCxn id="473" idx="0"/>
            </p:cNvCxnSpPr>
            <p:nvPr/>
          </p:nvCxnSpPr>
          <p:spPr>
            <a:xfrm>
              <a:off x="4043700" y="5515936"/>
              <a:ext cx="1304100" cy="575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9" name="Google Shape;489;p47"/>
            <p:cNvSpPr txBox="1"/>
            <p:nvPr/>
          </p:nvSpPr>
          <p:spPr>
            <a:xfrm>
              <a:off x="3647728" y="1691516"/>
              <a:ext cx="58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 15</a:t>
              </a:r>
              <a:endParaRPr sz="1100"/>
            </a:p>
          </p:txBody>
        </p:sp>
        <p:sp>
          <p:nvSpPr>
            <p:cNvPr id="490" name="Google Shape;490;p47"/>
            <p:cNvSpPr txBox="1"/>
            <p:nvPr/>
          </p:nvSpPr>
          <p:spPr>
            <a:xfrm>
              <a:off x="5418124" y="1772816"/>
              <a:ext cx="70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&gt;= 15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&lt; 35</a:t>
              </a:r>
              <a:endParaRPr sz="1100"/>
            </a:p>
          </p:txBody>
        </p:sp>
        <p:sp>
          <p:nvSpPr>
            <p:cNvPr id="491" name="Google Shape;491;p47"/>
            <p:cNvSpPr txBox="1"/>
            <p:nvPr/>
          </p:nvSpPr>
          <p:spPr>
            <a:xfrm>
              <a:off x="8090661" y="1619508"/>
              <a:ext cx="70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&gt; =35</a:t>
              </a:r>
              <a:endParaRPr sz="1100"/>
            </a:p>
          </p:txBody>
        </p:sp>
        <p:sp>
          <p:nvSpPr>
            <p:cNvPr id="492" name="Google Shape;492;p47"/>
            <p:cNvSpPr txBox="1"/>
            <p:nvPr/>
          </p:nvSpPr>
          <p:spPr>
            <a:xfrm>
              <a:off x="2748758" y="3734208"/>
              <a:ext cx="53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boa</a:t>
              </a:r>
              <a:endParaRPr sz="1100"/>
            </a:p>
          </p:txBody>
        </p:sp>
        <p:sp>
          <p:nvSpPr>
            <p:cNvPr id="493" name="Google Shape;493;p47"/>
            <p:cNvSpPr txBox="1"/>
            <p:nvPr/>
          </p:nvSpPr>
          <p:spPr>
            <a:xfrm>
              <a:off x="3272027" y="3895683"/>
              <a:ext cx="147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desconhecida</a:t>
              </a:r>
              <a:endParaRPr sz="1100"/>
            </a:p>
          </p:txBody>
        </p:sp>
        <p:sp>
          <p:nvSpPr>
            <p:cNvPr id="494" name="Google Shape;494;p47"/>
            <p:cNvSpPr txBox="1"/>
            <p:nvPr/>
          </p:nvSpPr>
          <p:spPr>
            <a:xfrm>
              <a:off x="4901628" y="3786556"/>
              <a:ext cx="6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ruim</a:t>
              </a:r>
              <a:endParaRPr sz="1100"/>
            </a:p>
          </p:txBody>
        </p:sp>
        <p:sp>
          <p:nvSpPr>
            <p:cNvPr id="495" name="Google Shape;495;p47"/>
            <p:cNvSpPr txBox="1"/>
            <p:nvPr/>
          </p:nvSpPr>
          <p:spPr>
            <a:xfrm>
              <a:off x="2956741" y="5406128"/>
              <a:ext cx="53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alta</a:t>
              </a:r>
              <a:endParaRPr sz="1100"/>
            </a:p>
          </p:txBody>
        </p:sp>
        <p:sp>
          <p:nvSpPr>
            <p:cNvPr id="496" name="Google Shape;496;p47"/>
            <p:cNvSpPr txBox="1"/>
            <p:nvPr/>
          </p:nvSpPr>
          <p:spPr>
            <a:xfrm>
              <a:off x="4644655" y="5473360"/>
              <a:ext cx="67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baixa</a:t>
              </a:r>
              <a:endParaRPr sz="1100"/>
            </a:p>
          </p:txBody>
        </p:sp>
        <p:sp>
          <p:nvSpPr>
            <p:cNvPr id="497" name="Google Shape;497;p47"/>
            <p:cNvSpPr txBox="1"/>
            <p:nvPr/>
          </p:nvSpPr>
          <p:spPr>
            <a:xfrm>
              <a:off x="7861326" y="3815508"/>
              <a:ext cx="53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boa</a:t>
              </a:r>
              <a:endParaRPr sz="1100"/>
            </a:p>
          </p:txBody>
        </p:sp>
        <p:sp>
          <p:nvSpPr>
            <p:cNvPr id="498" name="Google Shape;498;p47"/>
            <p:cNvSpPr txBox="1"/>
            <p:nvPr/>
          </p:nvSpPr>
          <p:spPr>
            <a:xfrm>
              <a:off x="8470671" y="4031532"/>
              <a:ext cx="147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desconhecida</a:t>
              </a:r>
              <a:endParaRPr sz="1100"/>
            </a:p>
          </p:txBody>
        </p:sp>
        <p:sp>
          <p:nvSpPr>
            <p:cNvPr id="499" name="Google Shape;499;p47"/>
            <p:cNvSpPr txBox="1"/>
            <p:nvPr/>
          </p:nvSpPr>
          <p:spPr>
            <a:xfrm>
              <a:off x="10296647" y="3938956"/>
              <a:ext cx="62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ruim</a:t>
              </a:r>
              <a:endParaRPr sz="1100"/>
            </a:p>
          </p:txBody>
        </p:sp>
      </p:grpSp>
      <p:sp>
        <p:nvSpPr>
          <p:cNvPr id="500" name="Google Shape;500;p47"/>
          <p:cNvSpPr txBox="1"/>
          <p:nvPr/>
        </p:nvSpPr>
        <p:spPr>
          <a:xfrm>
            <a:off x="1897419" y="0"/>
            <a:ext cx="1691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 = Ruim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Dívida = Alta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Garantias = Adequada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 = &lt; 15</a:t>
            </a:r>
            <a:endParaRPr sz="1100"/>
          </a:p>
        </p:txBody>
      </p:sp>
      <p:sp>
        <p:nvSpPr>
          <p:cNvPr id="501" name="Google Shape;501;p47"/>
          <p:cNvSpPr txBox="1"/>
          <p:nvPr/>
        </p:nvSpPr>
        <p:spPr>
          <a:xfrm>
            <a:off x="44509" y="-6180"/>
            <a:ext cx="16674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 = Boa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Dívida = Alta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Garantias = Nenhuma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 = &gt; 35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entropy decision tree" id="506" name="Google Shape;5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62" y="1167594"/>
            <a:ext cx="8935196" cy="171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/>
          <p:nvPr/>
        </p:nvSpPr>
        <p:spPr>
          <a:xfrm>
            <a:off x="324364" y="3799702"/>
            <a:ext cx="6125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entropia</a:t>
            </a: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 da quantidade de incerteza que há em uma certa quantidade de dados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medida da quantidade de informação não-óbvia presente nesses dados.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49"/>
          <p:cNvGraphicFramePr/>
          <p:nvPr/>
        </p:nvGraphicFramePr>
        <p:xfrm>
          <a:off x="0" y="32403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1297000"/>
              </a:tblGrid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</a:rPr>
                        <a:t>Risco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Moderado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Moderado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Moderado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49"/>
          <p:cNvSpPr txBox="1"/>
          <p:nvPr/>
        </p:nvSpPr>
        <p:spPr>
          <a:xfrm>
            <a:off x="1493659" y="1761660"/>
            <a:ext cx="1358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= 6/14</a:t>
            </a:r>
            <a:endParaRPr sz="1100"/>
          </a:p>
        </p:txBody>
      </p:sp>
      <p:sp>
        <p:nvSpPr>
          <p:cNvPr id="514" name="Google Shape;514;p49"/>
          <p:cNvSpPr txBox="1"/>
          <p:nvPr/>
        </p:nvSpPr>
        <p:spPr>
          <a:xfrm>
            <a:off x="1493659" y="2179335"/>
            <a:ext cx="2060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 = 3/14</a:t>
            </a:r>
            <a:endParaRPr sz="1100"/>
          </a:p>
        </p:txBody>
      </p:sp>
      <p:sp>
        <p:nvSpPr>
          <p:cNvPr id="515" name="Google Shape;515;p49"/>
          <p:cNvSpPr txBox="1"/>
          <p:nvPr/>
        </p:nvSpPr>
        <p:spPr>
          <a:xfrm>
            <a:off x="1493658" y="2597010"/>
            <a:ext cx="1499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 = 5/14</a:t>
            </a:r>
            <a:endParaRPr sz="1100"/>
          </a:p>
        </p:txBody>
      </p:sp>
      <p:pic>
        <p:nvPicPr>
          <p:cNvPr id="516" name="Google Shape;5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336" y="1957868"/>
            <a:ext cx="3444381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9"/>
          <p:cNvSpPr txBox="1"/>
          <p:nvPr/>
        </p:nvSpPr>
        <p:spPr>
          <a:xfrm>
            <a:off x="1801315" y="3432360"/>
            <a:ext cx="6925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-6/14 * log</a:t>
            </a:r>
            <a:r>
              <a:rPr baseline="-25000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(6/14) – 3/14 * log</a:t>
            </a:r>
            <a:r>
              <a:rPr baseline="-25000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(3/14) – 5/14 * log</a:t>
            </a:r>
            <a:r>
              <a:rPr baseline="-25000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(5/14) = </a:t>
            </a:r>
            <a:r>
              <a:rPr b="1"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1,53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/>
        </p:nvSpPr>
        <p:spPr>
          <a:xfrm>
            <a:off x="1003350" y="1878150"/>
            <a:ext cx="713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chemeClr val="hlink"/>
                </a:solidFill>
                <a:hlinkClick r:id="rId3"/>
              </a:rPr>
              <a:t>Playground</a:t>
            </a:r>
            <a:endParaRPr sz="3000"/>
          </a:p>
        </p:txBody>
      </p:sp>
      <p:sp>
        <p:nvSpPr>
          <p:cNvPr id="206" name="Google Shape;206;p14"/>
          <p:cNvSpPr txBox="1"/>
          <p:nvPr/>
        </p:nvSpPr>
        <p:spPr>
          <a:xfrm>
            <a:off x="3502400" y="2618850"/>
            <a:ext cx="237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chemeClr val="hlink"/>
                </a:solidFill>
                <a:hlinkClick r:id="rId4"/>
              </a:rPr>
              <a:t>Fast.ai</a:t>
            </a: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50"/>
          <p:cNvGraphicFramePr/>
          <p:nvPr/>
        </p:nvGraphicFramePr>
        <p:xfrm>
          <a:off x="0" y="187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1229975"/>
                <a:gridCol w="704200"/>
              </a:tblGrid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História do crédito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Risco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Alto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Alto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Moderado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Alto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Baixo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Baixo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Alto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Moderado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Baixo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Baixo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Alto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24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Moderado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Baixo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1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1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11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/>
                        <a:t>Alto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523" name="Google Shape;523;p50"/>
          <p:cNvSpPr txBox="1"/>
          <p:nvPr/>
        </p:nvSpPr>
        <p:spPr>
          <a:xfrm>
            <a:off x="1925706" y="2249020"/>
            <a:ext cx="852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b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crédito</a:t>
            </a:r>
            <a:endParaRPr sz="1100"/>
          </a:p>
        </p:txBody>
      </p:sp>
      <p:sp>
        <p:nvSpPr>
          <p:cNvPr id="524" name="Google Shape;524;p50"/>
          <p:cNvSpPr txBox="1"/>
          <p:nvPr/>
        </p:nvSpPr>
        <p:spPr>
          <a:xfrm>
            <a:off x="3074661" y="681540"/>
            <a:ext cx="40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</a:t>
            </a:r>
            <a:endParaRPr sz="1100"/>
          </a:p>
        </p:txBody>
      </p:sp>
      <p:sp>
        <p:nvSpPr>
          <p:cNvPr id="525" name="Google Shape;525;p50"/>
          <p:cNvSpPr txBox="1"/>
          <p:nvPr/>
        </p:nvSpPr>
        <p:spPr>
          <a:xfrm>
            <a:off x="3074661" y="2350063"/>
            <a:ext cx="111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Desconhecida</a:t>
            </a:r>
            <a:endParaRPr sz="1100"/>
          </a:p>
        </p:txBody>
      </p:sp>
      <p:sp>
        <p:nvSpPr>
          <p:cNvPr id="526" name="Google Shape;526;p50"/>
          <p:cNvSpPr txBox="1"/>
          <p:nvPr/>
        </p:nvSpPr>
        <p:spPr>
          <a:xfrm>
            <a:off x="3074661" y="4130955"/>
            <a:ext cx="50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Ruim</a:t>
            </a:r>
            <a:endParaRPr sz="1100"/>
          </a:p>
        </p:txBody>
      </p:sp>
      <p:sp>
        <p:nvSpPr>
          <p:cNvPr id="527" name="Google Shape;527;p50"/>
          <p:cNvSpPr txBox="1"/>
          <p:nvPr/>
        </p:nvSpPr>
        <p:spPr>
          <a:xfrm>
            <a:off x="4794715" y="33468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528" name="Google Shape;528;p50"/>
          <p:cNvSpPr txBox="1"/>
          <p:nvPr/>
        </p:nvSpPr>
        <p:spPr>
          <a:xfrm>
            <a:off x="4766922" y="660438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529" name="Google Shape;529;p50"/>
          <p:cNvSpPr txBox="1"/>
          <p:nvPr/>
        </p:nvSpPr>
        <p:spPr>
          <a:xfrm>
            <a:off x="4788024" y="1268637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sp>
        <p:nvSpPr>
          <p:cNvPr id="530" name="Google Shape;530;p50"/>
          <p:cNvSpPr txBox="1"/>
          <p:nvPr/>
        </p:nvSpPr>
        <p:spPr>
          <a:xfrm>
            <a:off x="4791429" y="168655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531" name="Google Shape;531;p50"/>
          <p:cNvSpPr txBox="1"/>
          <p:nvPr/>
        </p:nvSpPr>
        <p:spPr>
          <a:xfrm>
            <a:off x="4763636" y="2334624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532" name="Google Shape;532;p50"/>
          <p:cNvSpPr txBox="1"/>
          <p:nvPr/>
        </p:nvSpPr>
        <p:spPr>
          <a:xfrm>
            <a:off x="4784738" y="2942823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sp>
        <p:nvSpPr>
          <p:cNvPr id="533" name="Google Shape;533;p50"/>
          <p:cNvSpPr txBox="1"/>
          <p:nvPr/>
        </p:nvSpPr>
        <p:spPr>
          <a:xfrm>
            <a:off x="4793464" y="348985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534" name="Google Shape;534;p50"/>
          <p:cNvSpPr txBox="1"/>
          <p:nvPr/>
        </p:nvSpPr>
        <p:spPr>
          <a:xfrm>
            <a:off x="4765671" y="4116822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535" name="Google Shape;535;p50"/>
          <p:cNvSpPr txBox="1"/>
          <p:nvPr/>
        </p:nvSpPr>
        <p:spPr>
          <a:xfrm>
            <a:off x="4786773" y="4725021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cxnSp>
        <p:nvCxnSpPr>
          <p:cNvPr id="536" name="Google Shape;536;p50"/>
          <p:cNvCxnSpPr>
            <a:stCxn id="523" idx="3"/>
            <a:endCxn id="524" idx="1"/>
          </p:cNvCxnSpPr>
          <p:nvPr/>
        </p:nvCxnSpPr>
        <p:spPr>
          <a:xfrm flipH="1" rot="10800000">
            <a:off x="2778006" y="819970"/>
            <a:ext cx="296700" cy="167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7" name="Google Shape;537;p50"/>
          <p:cNvCxnSpPr>
            <a:stCxn id="523" idx="3"/>
            <a:endCxn id="525" idx="1"/>
          </p:cNvCxnSpPr>
          <p:nvPr/>
        </p:nvCxnSpPr>
        <p:spPr>
          <a:xfrm flipH="1" rot="10800000">
            <a:off x="2778006" y="2488570"/>
            <a:ext cx="296700" cy="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8" name="Google Shape;538;p50"/>
          <p:cNvCxnSpPr>
            <a:stCxn id="523" idx="3"/>
            <a:endCxn id="526" idx="1"/>
          </p:cNvCxnSpPr>
          <p:nvPr/>
        </p:nvCxnSpPr>
        <p:spPr>
          <a:xfrm>
            <a:off x="2778006" y="2491270"/>
            <a:ext cx="296700" cy="177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9" name="Google Shape;539;p50"/>
          <p:cNvCxnSpPr>
            <a:stCxn id="524" idx="3"/>
            <a:endCxn id="527" idx="1"/>
          </p:cNvCxnSpPr>
          <p:nvPr/>
        </p:nvCxnSpPr>
        <p:spPr>
          <a:xfrm flipH="1" rot="10800000">
            <a:off x="3481161" y="171990"/>
            <a:ext cx="1313700" cy="64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50"/>
          <p:cNvCxnSpPr>
            <a:stCxn id="524" idx="3"/>
            <a:endCxn id="528" idx="1"/>
          </p:cNvCxnSpPr>
          <p:nvPr/>
        </p:nvCxnSpPr>
        <p:spPr>
          <a:xfrm flipH="1" rot="10800000">
            <a:off x="3481161" y="798990"/>
            <a:ext cx="1285800" cy="21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" name="Google Shape;541;p50"/>
          <p:cNvCxnSpPr>
            <a:stCxn id="524" idx="3"/>
            <a:endCxn id="529" idx="1"/>
          </p:cNvCxnSpPr>
          <p:nvPr/>
        </p:nvCxnSpPr>
        <p:spPr>
          <a:xfrm>
            <a:off x="3481161" y="819990"/>
            <a:ext cx="1306800" cy="58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50"/>
          <p:cNvCxnSpPr>
            <a:stCxn id="525" idx="3"/>
            <a:endCxn id="530" idx="1"/>
          </p:cNvCxnSpPr>
          <p:nvPr/>
        </p:nvCxnSpPr>
        <p:spPr>
          <a:xfrm flipH="1" rot="10800000">
            <a:off x="4193961" y="1824913"/>
            <a:ext cx="597600" cy="663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3" name="Google Shape;543;p50"/>
          <p:cNvCxnSpPr>
            <a:stCxn id="525" idx="3"/>
            <a:endCxn id="531" idx="1"/>
          </p:cNvCxnSpPr>
          <p:nvPr/>
        </p:nvCxnSpPr>
        <p:spPr>
          <a:xfrm flipH="1" rot="10800000">
            <a:off x="4193961" y="2473213"/>
            <a:ext cx="569700" cy="1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4" name="Google Shape;544;p50"/>
          <p:cNvCxnSpPr>
            <a:stCxn id="525" idx="3"/>
            <a:endCxn id="532" idx="1"/>
          </p:cNvCxnSpPr>
          <p:nvPr/>
        </p:nvCxnSpPr>
        <p:spPr>
          <a:xfrm>
            <a:off x="4193961" y="2488513"/>
            <a:ext cx="590700" cy="59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50"/>
          <p:cNvCxnSpPr>
            <a:stCxn id="526" idx="3"/>
            <a:endCxn id="533" idx="1"/>
          </p:cNvCxnSpPr>
          <p:nvPr/>
        </p:nvCxnSpPr>
        <p:spPr>
          <a:xfrm flipH="1" rot="10800000">
            <a:off x="3576261" y="3628305"/>
            <a:ext cx="1217100" cy="641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" name="Google Shape;546;p50"/>
          <p:cNvCxnSpPr>
            <a:stCxn id="526" idx="3"/>
            <a:endCxn id="534" idx="1"/>
          </p:cNvCxnSpPr>
          <p:nvPr/>
        </p:nvCxnSpPr>
        <p:spPr>
          <a:xfrm flipH="1" rot="10800000">
            <a:off x="3576261" y="4255305"/>
            <a:ext cx="11895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50"/>
          <p:cNvCxnSpPr>
            <a:stCxn id="526" idx="3"/>
            <a:endCxn id="535" idx="1"/>
          </p:cNvCxnSpPr>
          <p:nvPr/>
        </p:nvCxnSpPr>
        <p:spPr>
          <a:xfrm>
            <a:off x="3576261" y="4269405"/>
            <a:ext cx="1210500" cy="5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8" name="Google Shape;548;p50"/>
          <p:cNvSpPr txBox="1"/>
          <p:nvPr/>
        </p:nvSpPr>
        <p:spPr>
          <a:xfrm>
            <a:off x="2087724" y="2733768"/>
            <a:ext cx="31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549" name="Google Shape;549;p50"/>
          <p:cNvSpPr txBox="1"/>
          <p:nvPr/>
        </p:nvSpPr>
        <p:spPr>
          <a:xfrm>
            <a:off x="3080934" y="908115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5/14</a:t>
            </a:r>
            <a:endParaRPr sz="1100"/>
          </a:p>
        </p:txBody>
      </p:sp>
      <p:sp>
        <p:nvSpPr>
          <p:cNvPr id="550" name="Google Shape;550;p50"/>
          <p:cNvSpPr txBox="1"/>
          <p:nvPr/>
        </p:nvSpPr>
        <p:spPr>
          <a:xfrm>
            <a:off x="3383868" y="2551570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5/14</a:t>
            </a:r>
            <a:endParaRPr sz="1100"/>
          </a:p>
        </p:txBody>
      </p:sp>
      <p:sp>
        <p:nvSpPr>
          <p:cNvPr id="551" name="Google Shape;551;p50"/>
          <p:cNvSpPr txBox="1"/>
          <p:nvPr/>
        </p:nvSpPr>
        <p:spPr>
          <a:xfrm>
            <a:off x="3080934" y="4358738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</a:t>
            </a:r>
            <a:endParaRPr sz="1100"/>
          </a:p>
        </p:txBody>
      </p:sp>
      <p:sp>
        <p:nvSpPr>
          <p:cNvPr id="552" name="Google Shape;552;p50"/>
          <p:cNvSpPr txBox="1"/>
          <p:nvPr/>
        </p:nvSpPr>
        <p:spPr>
          <a:xfrm>
            <a:off x="4848721" y="24252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1/5</a:t>
            </a:r>
            <a:endParaRPr sz="1100"/>
          </a:p>
        </p:txBody>
      </p:sp>
      <p:sp>
        <p:nvSpPr>
          <p:cNvPr id="553" name="Google Shape;553;p50"/>
          <p:cNvSpPr txBox="1"/>
          <p:nvPr/>
        </p:nvSpPr>
        <p:spPr>
          <a:xfrm>
            <a:off x="4984123" y="854109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1/5</a:t>
            </a:r>
            <a:endParaRPr sz="1100"/>
          </a:p>
        </p:txBody>
      </p:sp>
      <p:sp>
        <p:nvSpPr>
          <p:cNvPr id="554" name="Google Shape;554;p50"/>
          <p:cNvSpPr txBox="1"/>
          <p:nvPr/>
        </p:nvSpPr>
        <p:spPr>
          <a:xfrm>
            <a:off x="4863132" y="142010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3/5</a:t>
            </a:r>
            <a:endParaRPr sz="1100"/>
          </a:p>
        </p:txBody>
      </p:sp>
      <p:sp>
        <p:nvSpPr>
          <p:cNvPr id="555" name="Google Shape;555;p50"/>
          <p:cNvSpPr txBox="1"/>
          <p:nvPr/>
        </p:nvSpPr>
        <p:spPr>
          <a:xfrm>
            <a:off x="4809126" y="186395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2/5</a:t>
            </a:r>
            <a:endParaRPr sz="1100"/>
          </a:p>
        </p:txBody>
      </p:sp>
      <p:sp>
        <p:nvSpPr>
          <p:cNvPr id="556" name="Google Shape;556;p50"/>
          <p:cNvSpPr txBox="1"/>
          <p:nvPr/>
        </p:nvSpPr>
        <p:spPr>
          <a:xfrm>
            <a:off x="4963021" y="251774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1/5</a:t>
            </a:r>
            <a:endParaRPr sz="1100"/>
          </a:p>
        </p:txBody>
      </p:sp>
      <p:sp>
        <p:nvSpPr>
          <p:cNvPr id="557" name="Google Shape;557;p50"/>
          <p:cNvSpPr txBox="1"/>
          <p:nvPr/>
        </p:nvSpPr>
        <p:spPr>
          <a:xfrm>
            <a:off x="4860523" y="311539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2/5</a:t>
            </a:r>
            <a:endParaRPr sz="1100"/>
          </a:p>
        </p:txBody>
      </p:sp>
      <p:sp>
        <p:nvSpPr>
          <p:cNvPr id="558" name="Google Shape;558;p50"/>
          <p:cNvSpPr txBox="1"/>
          <p:nvPr/>
        </p:nvSpPr>
        <p:spPr>
          <a:xfrm>
            <a:off x="4819677" y="3662421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3/4</a:t>
            </a:r>
            <a:endParaRPr sz="1100"/>
          </a:p>
        </p:txBody>
      </p:sp>
      <p:sp>
        <p:nvSpPr>
          <p:cNvPr id="559" name="Google Shape;559;p50"/>
          <p:cNvSpPr txBox="1"/>
          <p:nvPr/>
        </p:nvSpPr>
        <p:spPr>
          <a:xfrm>
            <a:off x="4933977" y="429297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1/4</a:t>
            </a:r>
            <a:endParaRPr sz="1100"/>
          </a:p>
        </p:txBody>
      </p:sp>
      <p:sp>
        <p:nvSpPr>
          <p:cNvPr id="560" name="Google Shape;560;p50"/>
          <p:cNvSpPr txBox="1"/>
          <p:nvPr/>
        </p:nvSpPr>
        <p:spPr>
          <a:xfrm>
            <a:off x="4935630" y="4897590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</p:txBody>
      </p:sp>
      <p:pic>
        <p:nvPicPr>
          <p:cNvPr id="561" name="Google Shape;5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825" y="50309"/>
            <a:ext cx="1771458" cy="38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0"/>
          <p:cNvSpPr txBox="1"/>
          <p:nvPr/>
        </p:nvSpPr>
        <p:spPr>
          <a:xfrm>
            <a:off x="5828933" y="590197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-1/5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(1/5) – 1/5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(1/5) – 3/5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(3/5)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1,37</a:t>
            </a:r>
            <a:endParaRPr sz="1100"/>
          </a:p>
        </p:txBody>
      </p:sp>
      <p:sp>
        <p:nvSpPr>
          <p:cNvPr id="563" name="Google Shape;563;p50"/>
          <p:cNvSpPr txBox="1"/>
          <p:nvPr/>
        </p:nvSpPr>
        <p:spPr>
          <a:xfrm>
            <a:off x="5824689" y="2295187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-2/5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(2/5) – 1/5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(1/5) – 2/5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(2/5)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1,52</a:t>
            </a:r>
            <a:endParaRPr sz="1100"/>
          </a:p>
        </p:txBody>
      </p:sp>
      <p:sp>
        <p:nvSpPr>
          <p:cNvPr id="564" name="Google Shape;564;p50"/>
          <p:cNvSpPr txBox="1"/>
          <p:nvPr/>
        </p:nvSpPr>
        <p:spPr>
          <a:xfrm>
            <a:off x="5790808" y="4073682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-3/4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(3/4) – 1/4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(1/4) – 0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0,81</a:t>
            </a:r>
            <a:endParaRPr sz="1100"/>
          </a:p>
        </p:txBody>
      </p:sp>
      <p:pic>
        <p:nvPicPr>
          <p:cNvPr id="565" name="Google Shape;56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196" y="81120"/>
            <a:ext cx="3136276" cy="3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0"/>
          <p:cNvSpPr txBox="1"/>
          <p:nvPr/>
        </p:nvSpPr>
        <p:spPr>
          <a:xfrm>
            <a:off x="5824688" y="3000531"/>
            <a:ext cx="331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Ganho(História) = 1,53 – (5/14 * 1,37) – (5/14 * 1,52) – (4/14 * 0,81) = 0,26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/>
        </p:nvSpPr>
        <p:spPr>
          <a:xfrm>
            <a:off x="1925706" y="2249020"/>
            <a:ext cx="80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Garantias</a:t>
            </a:r>
            <a:endParaRPr sz="1100"/>
          </a:p>
        </p:txBody>
      </p:sp>
      <p:sp>
        <p:nvSpPr>
          <p:cNvPr id="572" name="Google Shape;572;p51"/>
          <p:cNvSpPr txBox="1"/>
          <p:nvPr/>
        </p:nvSpPr>
        <p:spPr>
          <a:xfrm>
            <a:off x="3074661" y="681540"/>
            <a:ext cx="83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Nenhuma</a:t>
            </a:r>
            <a:endParaRPr sz="1100"/>
          </a:p>
        </p:txBody>
      </p:sp>
      <p:sp>
        <p:nvSpPr>
          <p:cNvPr id="573" name="Google Shape;573;p51"/>
          <p:cNvSpPr txBox="1"/>
          <p:nvPr/>
        </p:nvSpPr>
        <p:spPr>
          <a:xfrm>
            <a:off x="3074661" y="4130955"/>
            <a:ext cx="85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Adequada</a:t>
            </a:r>
            <a:endParaRPr sz="1100"/>
          </a:p>
        </p:txBody>
      </p:sp>
      <p:sp>
        <p:nvSpPr>
          <p:cNvPr id="574" name="Google Shape;574;p51"/>
          <p:cNvSpPr txBox="1"/>
          <p:nvPr/>
        </p:nvSpPr>
        <p:spPr>
          <a:xfrm>
            <a:off x="4794715" y="33468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575" name="Google Shape;575;p51"/>
          <p:cNvSpPr txBox="1"/>
          <p:nvPr/>
        </p:nvSpPr>
        <p:spPr>
          <a:xfrm>
            <a:off x="4766922" y="660438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576" name="Google Shape;576;p51"/>
          <p:cNvSpPr txBox="1"/>
          <p:nvPr/>
        </p:nvSpPr>
        <p:spPr>
          <a:xfrm>
            <a:off x="4788024" y="1268637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sp>
        <p:nvSpPr>
          <p:cNvPr id="577" name="Google Shape;577;p51"/>
          <p:cNvSpPr txBox="1"/>
          <p:nvPr/>
        </p:nvSpPr>
        <p:spPr>
          <a:xfrm>
            <a:off x="4793464" y="348985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578" name="Google Shape;578;p51"/>
          <p:cNvSpPr txBox="1"/>
          <p:nvPr/>
        </p:nvSpPr>
        <p:spPr>
          <a:xfrm>
            <a:off x="4765671" y="4116822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579" name="Google Shape;579;p51"/>
          <p:cNvSpPr txBox="1"/>
          <p:nvPr/>
        </p:nvSpPr>
        <p:spPr>
          <a:xfrm>
            <a:off x="4786773" y="4725021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cxnSp>
        <p:nvCxnSpPr>
          <p:cNvPr id="580" name="Google Shape;580;p51"/>
          <p:cNvCxnSpPr>
            <a:stCxn id="571" idx="3"/>
            <a:endCxn id="572" idx="1"/>
          </p:cNvCxnSpPr>
          <p:nvPr/>
        </p:nvCxnSpPr>
        <p:spPr>
          <a:xfrm flipH="1" rot="10800000">
            <a:off x="2733306" y="819970"/>
            <a:ext cx="341400" cy="156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1" name="Google Shape;581;p51"/>
          <p:cNvCxnSpPr>
            <a:stCxn id="571" idx="3"/>
            <a:endCxn id="573" idx="1"/>
          </p:cNvCxnSpPr>
          <p:nvPr/>
        </p:nvCxnSpPr>
        <p:spPr>
          <a:xfrm>
            <a:off x="2733306" y="2387470"/>
            <a:ext cx="341400" cy="188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2" name="Google Shape;582;p51"/>
          <p:cNvCxnSpPr>
            <a:stCxn id="572" idx="3"/>
            <a:endCxn id="574" idx="1"/>
          </p:cNvCxnSpPr>
          <p:nvPr/>
        </p:nvCxnSpPr>
        <p:spPr>
          <a:xfrm flipH="1" rot="10800000">
            <a:off x="3906861" y="171990"/>
            <a:ext cx="888000" cy="64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3" name="Google Shape;583;p51"/>
          <p:cNvCxnSpPr>
            <a:stCxn id="572" idx="3"/>
            <a:endCxn id="575" idx="1"/>
          </p:cNvCxnSpPr>
          <p:nvPr/>
        </p:nvCxnSpPr>
        <p:spPr>
          <a:xfrm flipH="1" rot="10800000">
            <a:off x="3906861" y="798990"/>
            <a:ext cx="860100" cy="21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4" name="Google Shape;584;p51"/>
          <p:cNvCxnSpPr>
            <a:stCxn id="572" idx="3"/>
            <a:endCxn id="576" idx="1"/>
          </p:cNvCxnSpPr>
          <p:nvPr/>
        </p:nvCxnSpPr>
        <p:spPr>
          <a:xfrm>
            <a:off x="3906861" y="819990"/>
            <a:ext cx="881100" cy="58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5" name="Google Shape;585;p51"/>
          <p:cNvCxnSpPr>
            <a:stCxn id="573" idx="3"/>
            <a:endCxn id="577" idx="1"/>
          </p:cNvCxnSpPr>
          <p:nvPr/>
        </p:nvCxnSpPr>
        <p:spPr>
          <a:xfrm flipH="1" rot="10800000">
            <a:off x="3930861" y="3628305"/>
            <a:ext cx="862500" cy="641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6" name="Google Shape;586;p51"/>
          <p:cNvCxnSpPr>
            <a:stCxn id="573" idx="3"/>
            <a:endCxn id="578" idx="1"/>
          </p:cNvCxnSpPr>
          <p:nvPr/>
        </p:nvCxnSpPr>
        <p:spPr>
          <a:xfrm flipH="1" rot="10800000">
            <a:off x="3930861" y="4255305"/>
            <a:ext cx="8349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87" name="Google Shape;587;p51"/>
          <p:cNvCxnSpPr>
            <a:stCxn id="573" idx="3"/>
            <a:endCxn id="579" idx="1"/>
          </p:cNvCxnSpPr>
          <p:nvPr/>
        </p:nvCxnSpPr>
        <p:spPr>
          <a:xfrm>
            <a:off x="3930861" y="4269405"/>
            <a:ext cx="855900" cy="5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8" name="Google Shape;588;p51"/>
          <p:cNvSpPr txBox="1"/>
          <p:nvPr/>
        </p:nvSpPr>
        <p:spPr>
          <a:xfrm>
            <a:off x="2151738" y="2463738"/>
            <a:ext cx="31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589" name="Google Shape;589;p51"/>
          <p:cNvSpPr txBox="1"/>
          <p:nvPr/>
        </p:nvSpPr>
        <p:spPr>
          <a:xfrm>
            <a:off x="3221850" y="908115"/>
            <a:ext cx="55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11/14</a:t>
            </a:r>
            <a:endParaRPr sz="1100"/>
          </a:p>
        </p:txBody>
      </p:sp>
      <p:sp>
        <p:nvSpPr>
          <p:cNvPr id="590" name="Google Shape;590;p51"/>
          <p:cNvSpPr txBox="1"/>
          <p:nvPr/>
        </p:nvSpPr>
        <p:spPr>
          <a:xfrm>
            <a:off x="3238785" y="4358738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3/14</a:t>
            </a:r>
            <a:endParaRPr sz="1100"/>
          </a:p>
        </p:txBody>
      </p:sp>
      <p:sp>
        <p:nvSpPr>
          <p:cNvPr id="591" name="Google Shape;591;p51"/>
          <p:cNvSpPr txBox="1"/>
          <p:nvPr/>
        </p:nvSpPr>
        <p:spPr>
          <a:xfrm>
            <a:off x="4785415" y="231972"/>
            <a:ext cx="58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6/11</a:t>
            </a:r>
            <a:endParaRPr sz="1100"/>
          </a:p>
        </p:txBody>
      </p:sp>
      <p:sp>
        <p:nvSpPr>
          <p:cNvPr id="592" name="Google Shape;592;p51"/>
          <p:cNvSpPr txBox="1"/>
          <p:nvPr/>
        </p:nvSpPr>
        <p:spPr>
          <a:xfrm>
            <a:off x="4973572" y="854109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2/11</a:t>
            </a:r>
            <a:endParaRPr sz="1100"/>
          </a:p>
        </p:txBody>
      </p:sp>
      <p:sp>
        <p:nvSpPr>
          <p:cNvPr id="593" name="Google Shape;593;p51"/>
          <p:cNvSpPr txBox="1"/>
          <p:nvPr/>
        </p:nvSpPr>
        <p:spPr>
          <a:xfrm>
            <a:off x="4820928" y="1430655"/>
            <a:ext cx="62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3/11</a:t>
            </a:r>
            <a:endParaRPr sz="1100"/>
          </a:p>
        </p:txBody>
      </p:sp>
      <p:sp>
        <p:nvSpPr>
          <p:cNvPr id="594" name="Google Shape;594;p51"/>
          <p:cNvSpPr txBox="1"/>
          <p:nvPr/>
        </p:nvSpPr>
        <p:spPr>
          <a:xfrm>
            <a:off x="4892176" y="3662421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</p:txBody>
      </p:sp>
      <p:sp>
        <p:nvSpPr>
          <p:cNvPr id="595" name="Google Shape;595;p51"/>
          <p:cNvSpPr txBox="1"/>
          <p:nvPr/>
        </p:nvSpPr>
        <p:spPr>
          <a:xfrm>
            <a:off x="4933977" y="429297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1/3</a:t>
            </a:r>
            <a:endParaRPr sz="1100"/>
          </a:p>
        </p:txBody>
      </p:sp>
      <p:sp>
        <p:nvSpPr>
          <p:cNvPr id="596" name="Google Shape;596;p51"/>
          <p:cNvSpPr txBox="1"/>
          <p:nvPr/>
        </p:nvSpPr>
        <p:spPr>
          <a:xfrm>
            <a:off x="4863132" y="4897590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2/3</a:t>
            </a:r>
            <a:endParaRPr sz="1100"/>
          </a:p>
        </p:txBody>
      </p:sp>
      <p:pic>
        <p:nvPicPr>
          <p:cNvPr id="597" name="Google Shape;59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825" y="50309"/>
            <a:ext cx="1771458" cy="38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1"/>
          <p:cNvSpPr txBox="1"/>
          <p:nvPr/>
        </p:nvSpPr>
        <p:spPr>
          <a:xfrm>
            <a:off x="5828932" y="590197"/>
            <a:ext cx="3136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-6/11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(6/11) – 2/11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(2/11) – 3/11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(3/11)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1,44</a:t>
            </a:r>
            <a:endParaRPr sz="1100"/>
          </a:p>
        </p:txBody>
      </p:sp>
      <p:sp>
        <p:nvSpPr>
          <p:cNvPr id="599" name="Google Shape;599;p51"/>
          <p:cNvSpPr txBox="1"/>
          <p:nvPr/>
        </p:nvSpPr>
        <p:spPr>
          <a:xfrm>
            <a:off x="5790808" y="4073682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-0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(0) – 1/3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(1/3) – 2/3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(2/3)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0,92</a:t>
            </a:r>
            <a:endParaRPr sz="1100"/>
          </a:p>
        </p:txBody>
      </p:sp>
      <p:pic>
        <p:nvPicPr>
          <p:cNvPr id="600" name="Google Shape;6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196" y="81120"/>
            <a:ext cx="3136276" cy="3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 txBox="1"/>
          <p:nvPr/>
        </p:nvSpPr>
        <p:spPr>
          <a:xfrm>
            <a:off x="3076589" y="2333513"/>
            <a:ext cx="603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Ganho(Garantias) = 1,53 – (11/14 * 1,44) – (3/14 * 0,92) = 0,20</a:t>
            </a:r>
            <a:endParaRPr sz="1100"/>
          </a:p>
        </p:txBody>
      </p:sp>
      <p:graphicFrame>
        <p:nvGraphicFramePr>
          <p:cNvPr id="602" name="Google Shape;602;p51"/>
          <p:cNvGraphicFramePr/>
          <p:nvPr/>
        </p:nvGraphicFramePr>
        <p:xfrm>
          <a:off x="-18509" y="189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1061300"/>
                <a:gridCol w="849050"/>
              </a:tblGrid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Garantias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Risco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Moderado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Moderado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5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Moderado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/>
        </p:nvSpPr>
        <p:spPr>
          <a:xfrm>
            <a:off x="1925706" y="2249020"/>
            <a:ext cx="5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Dívida</a:t>
            </a:r>
            <a:endParaRPr sz="1100"/>
          </a:p>
        </p:txBody>
      </p:sp>
      <p:sp>
        <p:nvSpPr>
          <p:cNvPr id="608" name="Google Shape;608;p52"/>
          <p:cNvSpPr txBox="1"/>
          <p:nvPr/>
        </p:nvSpPr>
        <p:spPr>
          <a:xfrm>
            <a:off x="3074661" y="681540"/>
            <a:ext cx="41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endParaRPr sz="1100"/>
          </a:p>
        </p:txBody>
      </p:sp>
      <p:sp>
        <p:nvSpPr>
          <p:cNvPr id="609" name="Google Shape;609;p52"/>
          <p:cNvSpPr txBox="1"/>
          <p:nvPr/>
        </p:nvSpPr>
        <p:spPr>
          <a:xfrm>
            <a:off x="3074661" y="4130955"/>
            <a:ext cx="50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Baixa</a:t>
            </a:r>
            <a:endParaRPr sz="1100"/>
          </a:p>
        </p:txBody>
      </p:sp>
      <p:sp>
        <p:nvSpPr>
          <p:cNvPr id="610" name="Google Shape;610;p52"/>
          <p:cNvSpPr txBox="1"/>
          <p:nvPr/>
        </p:nvSpPr>
        <p:spPr>
          <a:xfrm>
            <a:off x="4794715" y="33468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611" name="Google Shape;611;p52"/>
          <p:cNvSpPr txBox="1"/>
          <p:nvPr/>
        </p:nvSpPr>
        <p:spPr>
          <a:xfrm>
            <a:off x="4766922" y="660438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612" name="Google Shape;612;p52"/>
          <p:cNvSpPr txBox="1"/>
          <p:nvPr/>
        </p:nvSpPr>
        <p:spPr>
          <a:xfrm>
            <a:off x="4788024" y="1268637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sp>
        <p:nvSpPr>
          <p:cNvPr id="613" name="Google Shape;613;p52"/>
          <p:cNvSpPr txBox="1"/>
          <p:nvPr/>
        </p:nvSpPr>
        <p:spPr>
          <a:xfrm>
            <a:off x="4793464" y="348985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614" name="Google Shape;614;p52"/>
          <p:cNvSpPr txBox="1"/>
          <p:nvPr/>
        </p:nvSpPr>
        <p:spPr>
          <a:xfrm>
            <a:off x="4765671" y="4116822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615" name="Google Shape;615;p52"/>
          <p:cNvSpPr txBox="1"/>
          <p:nvPr/>
        </p:nvSpPr>
        <p:spPr>
          <a:xfrm>
            <a:off x="4786773" y="4725021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cxnSp>
        <p:nvCxnSpPr>
          <p:cNvPr id="616" name="Google Shape;616;p52"/>
          <p:cNvCxnSpPr>
            <a:stCxn id="607" idx="3"/>
            <a:endCxn id="608" idx="1"/>
          </p:cNvCxnSpPr>
          <p:nvPr/>
        </p:nvCxnSpPr>
        <p:spPr>
          <a:xfrm flipH="1" rot="10800000">
            <a:off x="2503206" y="819970"/>
            <a:ext cx="571500" cy="156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7" name="Google Shape;617;p52"/>
          <p:cNvCxnSpPr>
            <a:stCxn id="607" idx="3"/>
            <a:endCxn id="609" idx="1"/>
          </p:cNvCxnSpPr>
          <p:nvPr/>
        </p:nvCxnSpPr>
        <p:spPr>
          <a:xfrm>
            <a:off x="2503206" y="2387470"/>
            <a:ext cx="571500" cy="188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8" name="Google Shape;618;p52"/>
          <p:cNvCxnSpPr>
            <a:stCxn id="608" idx="3"/>
            <a:endCxn id="610" idx="1"/>
          </p:cNvCxnSpPr>
          <p:nvPr/>
        </p:nvCxnSpPr>
        <p:spPr>
          <a:xfrm flipH="1" rot="10800000">
            <a:off x="3491061" y="171990"/>
            <a:ext cx="1303800" cy="64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9" name="Google Shape;619;p52"/>
          <p:cNvCxnSpPr>
            <a:stCxn id="608" idx="3"/>
            <a:endCxn id="611" idx="1"/>
          </p:cNvCxnSpPr>
          <p:nvPr/>
        </p:nvCxnSpPr>
        <p:spPr>
          <a:xfrm flipH="1" rot="10800000">
            <a:off x="3491061" y="798990"/>
            <a:ext cx="1275900" cy="21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0" name="Google Shape;620;p52"/>
          <p:cNvCxnSpPr>
            <a:stCxn id="608" idx="3"/>
            <a:endCxn id="612" idx="1"/>
          </p:cNvCxnSpPr>
          <p:nvPr/>
        </p:nvCxnSpPr>
        <p:spPr>
          <a:xfrm>
            <a:off x="3491061" y="819990"/>
            <a:ext cx="1296900" cy="58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1" name="Google Shape;621;p52"/>
          <p:cNvCxnSpPr>
            <a:stCxn id="609" idx="3"/>
            <a:endCxn id="613" idx="1"/>
          </p:cNvCxnSpPr>
          <p:nvPr/>
        </p:nvCxnSpPr>
        <p:spPr>
          <a:xfrm flipH="1" rot="10800000">
            <a:off x="3583761" y="3628305"/>
            <a:ext cx="1209600" cy="641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2" name="Google Shape;622;p52"/>
          <p:cNvCxnSpPr>
            <a:stCxn id="609" idx="3"/>
            <a:endCxn id="614" idx="1"/>
          </p:cNvCxnSpPr>
          <p:nvPr/>
        </p:nvCxnSpPr>
        <p:spPr>
          <a:xfrm flipH="1" rot="10800000">
            <a:off x="3583761" y="4255305"/>
            <a:ext cx="11820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3" name="Google Shape;623;p52"/>
          <p:cNvCxnSpPr>
            <a:stCxn id="609" idx="3"/>
            <a:endCxn id="615" idx="1"/>
          </p:cNvCxnSpPr>
          <p:nvPr/>
        </p:nvCxnSpPr>
        <p:spPr>
          <a:xfrm>
            <a:off x="3583761" y="4269405"/>
            <a:ext cx="1203000" cy="5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4" name="Google Shape;624;p52"/>
          <p:cNvSpPr txBox="1"/>
          <p:nvPr/>
        </p:nvSpPr>
        <p:spPr>
          <a:xfrm>
            <a:off x="2033718" y="2463738"/>
            <a:ext cx="31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625" name="Google Shape;625;p52"/>
          <p:cNvSpPr txBox="1"/>
          <p:nvPr/>
        </p:nvSpPr>
        <p:spPr>
          <a:xfrm>
            <a:off x="3080934" y="908115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7/14</a:t>
            </a:r>
            <a:endParaRPr sz="1100"/>
          </a:p>
        </p:txBody>
      </p:sp>
      <p:sp>
        <p:nvSpPr>
          <p:cNvPr id="626" name="Google Shape;626;p52"/>
          <p:cNvSpPr txBox="1"/>
          <p:nvPr/>
        </p:nvSpPr>
        <p:spPr>
          <a:xfrm>
            <a:off x="3080934" y="4358738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7/14</a:t>
            </a:r>
            <a:endParaRPr sz="1100"/>
          </a:p>
        </p:txBody>
      </p:sp>
      <p:sp>
        <p:nvSpPr>
          <p:cNvPr id="627" name="Google Shape;627;p52"/>
          <p:cNvSpPr txBox="1"/>
          <p:nvPr/>
        </p:nvSpPr>
        <p:spPr>
          <a:xfrm>
            <a:off x="4848721" y="24252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4/7</a:t>
            </a:r>
            <a:endParaRPr sz="1100"/>
          </a:p>
        </p:txBody>
      </p:sp>
      <p:sp>
        <p:nvSpPr>
          <p:cNvPr id="628" name="Google Shape;628;p52"/>
          <p:cNvSpPr txBox="1"/>
          <p:nvPr/>
        </p:nvSpPr>
        <p:spPr>
          <a:xfrm>
            <a:off x="4984123" y="854109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1/7</a:t>
            </a:r>
            <a:endParaRPr sz="1100"/>
          </a:p>
        </p:txBody>
      </p:sp>
      <p:sp>
        <p:nvSpPr>
          <p:cNvPr id="629" name="Google Shape;629;p52"/>
          <p:cNvSpPr txBox="1"/>
          <p:nvPr/>
        </p:nvSpPr>
        <p:spPr>
          <a:xfrm>
            <a:off x="4863132" y="142010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2/7</a:t>
            </a:r>
            <a:endParaRPr sz="1100"/>
          </a:p>
        </p:txBody>
      </p:sp>
      <p:sp>
        <p:nvSpPr>
          <p:cNvPr id="630" name="Google Shape;630;p52"/>
          <p:cNvSpPr txBox="1"/>
          <p:nvPr/>
        </p:nvSpPr>
        <p:spPr>
          <a:xfrm>
            <a:off x="4819677" y="3662421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2/7</a:t>
            </a:r>
            <a:endParaRPr sz="1100"/>
          </a:p>
        </p:txBody>
      </p:sp>
      <p:sp>
        <p:nvSpPr>
          <p:cNvPr id="631" name="Google Shape;631;p52"/>
          <p:cNvSpPr txBox="1"/>
          <p:nvPr/>
        </p:nvSpPr>
        <p:spPr>
          <a:xfrm>
            <a:off x="4933977" y="429297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2/7</a:t>
            </a:r>
            <a:endParaRPr sz="1100"/>
          </a:p>
        </p:txBody>
      </p:sp>
      <p:sp>
        <p:nvSpPr>
          <p:cNvPr id="632" name="Google Shape;632;p52"/>
          <p:cNvSpPr txBox="1"/>
          <p:nvPr/>
        </p:nvSpPr>
        <p:spPr>
          <a:xfrm>
            <a:off x="4872325" y="4897590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3/7</a:t>
            </a:r>
            <a:endParaRPr sz="1100"/>
          </a:p>
        </p:txBody>
      </p:sp>
      <p:pic>
        <p:nvPicPr>
          <p:cNvPr id="633" name="Google Shape;6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825" y="50309"/>
            <a:ext cx="1771458" cy="388857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2"/>
          <p:cNvSpPr txBox="1"/>
          <p:nvPr/>
        </p:nvSpPr>
        <p:spPr>
          <a:xfrm>
            <a:off x="5828933" y="590197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-4/7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(4/7) – 1/7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(1/7) – 2/7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(2/7)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1,38</a:t>
            </a:r>
            <a:endParaRPr sz="1100"/>
          </a:p>
        </p:txBody>
      </p:sp>
      <p:sp>
        <p:nvSpPr>
          <p:cNvPr id="635" name="Google Shape;635;p52"/>
          <p:cNvSpPr txBox="1"/>
          <p:nvPr/>
        </p:nvSpPr>
        <p:spPr>
          <a:xfrm>
            <a:off x="5790808" y="4073682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-2/7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(2/7) – 2/7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(2/7) – 3/7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(3/7)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1,56</a:t>
            </a:r>
            <a:endParaRPr sz="1100"/>
          </a:p>
        </p:txBody>
      </p:sp>
      <p:pic>
        <p:nvPicPr>
          <p:cNvPr id="636" name="Google Shape;6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196" y="81120"/>
            <a:ext cx="3136276" cy="3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2"/>
          <p:cNvSpPr txBox="1"/>
          <p:nvPr/>
        </p:nvSpPr>
        <p:spPr>
          <a:xfrm>
            <a:off x="3237896" y="2333513"/>
            <a:ext cx="5753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Ganho(Dívida) = 1,53 – (7/14 * 1,38) – (7/14 * 1,56) = 0,06</a:t>
            </a:r>
            <a:endParaRPr sz="1100"/>
          </a:p>
        </p:txBody>
      </p:sp>
      <p:graphicFrame>
        <p:nvGraphicFramePr>
          <p:cNvPr id="638" name="Google Shape;638;p52"/>
          <p:cNvGraphicFramePr/>
          <p:nvPr/>
        </p:nvGraphicFramePr>
        <p:xfrm>
          <a:off x="-18510" y="-865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813925"/>
                <a:gridCol w="972750"/>
              </a:tblGrid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Dívida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Risco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Moderado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Moderado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5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Moderado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Baixo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4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/>
                        <a:t>Alto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3"/>
          <p:cNvSpPr txBox="1"/>
          <p:nvPr/>
        </p:nvSpPr>
        <p:spPr>
          <a:xfrm>
            <a:off x="1925706" y="2249020"/>
            <a:ext cx="58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Renda</a:t>
            </a:r>
            <a:endParaRPr sz="1100"/>
          </a:p>
        </p:txBody>
      </p:sp>
      <p:sp>
        <p:nvSpPr>
          <p:cNvPr id="644" name="Google Shape;644;p53"/>
          <p:cNvSpPr txBox="1"/>
          <p:nvPr/>
        </p:nvSpPr>
        <p:spPr>
          <a:xfrm>
            <a:off x="3074661" y="681540"/>
            <a:ext cx="44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15</a:t>
            </a:r>
            <a:endParaRPr sz="1100"/>
          </a:p>
        </p:txBody>
      </p:sp>
      <p:sp>
        <p:nvSpPr>
          <p:cNvPr id="645" name="Google Shape;645;p53"/>
          <p:cNvSpPr txBox="1"/>
          <p:nvPr/>
        </p:nvSpPr>
        <p:spPr>
          <a:xfrm>
            <a:off x="3074661" y="2139702"/>
            <a:ext cx="566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 15 </a:t>
            </a:r>
            <a:b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35</a:t>
            </a:r>
            <a:endParaRPr sz="1100"/>
          </a:p>
        </p:txBody>
      </p:sp>
      <p:sp>
        <p:nvSpPr>
          <p:cNvPr id="646" name="Google Shape;646;p53"/>
          <p:cNvSpPr txBox="1"/>
          <p:nvPr/>
        </p:nvSpPr>
        <p:spPr>
          <a:xfrm>
            <a:off x="3074661" y="4130955"/>
            <a:ext cx="44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35</a:t>
            </a:r>
            <a:endParaRPr sz="1100"/>
          </a:p>
        </p:txBody>
      </p:sp>
      <p:sp>
        <p:nvSpPr>
          <p:cNvPr id="647" name="Google Shape;647;p53"/>
          <p:cNvSpPr txBox="1"/>
          <p:nvPr/>
        </p:nvSpPr>
        <p:spPr>
          <a:xfrm>
            <a:off x="4794715" y="33468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648" name="Google Shape;648;p53"/>
          <p:cNvSpPr txBox="1"/>
          <p:nvPr/>
        </p:nvSpPr>
        <p:spPr>
          <a:xfrm>
            <a:off x="4766922" y="660438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649" name="Google Shape;649;p53"/>
          <p:cNvSpPr txBox="1"/>
          <p:nvPr/>
        </p:nvSpPr>
        <p:spPr>
          <a:xfrm>
            <a:off x="4788024" y="1268637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sp>
        <p:nvSpPr>
          <p:cNvPr id="650" name="Google Shape;650;p53"/>
          <p:cNvSpPr txBox="1"/>
          <p:nvPr/>
        </p:nvSpPr>
        <p:spPr>
          <a:xfrm>
            <a:off x="4791429" y="168655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651" name="Google Shape;651;p53"/>
          <p:cNvSpPr txBox="1"/>
          <p:nvPr/>
        </p:nvSpPr>
        <p:spPr>
          <a:xfrm>
            <a:off x="4763636" y="2334624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652" name="Google Shape;652;p53"/>
          <p:cNvSpPr txBox="1"/>
          <p:nvPr/>
        </p:nvSpPr>
        <p:spPr>
          <a:xfrm>
            <a:off x="4784738" y="2942823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sp>
        <p:nvSpPr>
          <p:cNvPr id="653" name="Google Shape;653;p53"/>
          <p:cNvSpPr txBox="1"/>
          <p:nvPr/>
        </p:nvSpPr>
        <p:spPr>
          <a:xfrm>
            <a:off x="4793464" y="348985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</a:t>
            </a:r>
            <a:endParaRPr sz="1100"/>
          </a:p>
        </p:txBody>
      </p:sp>
      <p:sp>
        <p:nvSpPr>
          <p:cNvPr id="654" name="Google Shape;654;p53"/>
          <p:cNvSpPr txBox="1"/>
          <p:nvPr/>
        </p:nvSpPr>
        <p:spPr>
          <a:xfrm>
            <a:off x="4765671" y="4116822"/>
            <a:ext cx="87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Moderado</a:t>
            </a:r>
            <a:endParaRPr sz="1100"/>
          </a:p>
        </p:txBody>
      </p:sp>
      <p:sp>
        <p:nvSpPr>
          <p:cNvPr id="655" name="Google Shape;655;p53"/>
          <p:cNvSpPr txBox="1"/>
          <p:nvPr/>
        </p:nvSpPr>
        <p:spPr>
          <a:xfrm>
            <a:off x="4786773" y="4725021"/>
            <a:ext cx="5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Baixo</a:t>
            </a:r>
            <a:endParaRPr sz="1100"/>
          </a:p>
        </p:txBody>
      </p:sp>
      <p:cxnSp>
        <p:nvCxnSpPr>
          <p:cNvPr id="656" name="Google Shape;656;p53"/>
          <p:cNvCxnSpPr>
            <a:stCxn id="643" idx="3"/>
            <a:endCxn id="644" idx="1"/>
          </p:cNvCxnSpPr>
          <p:nvPr/>
        </p:nvCxnSpPr>
        <p:spPr>
          <a:xfrm flipH="1" rot="10800000">
            <a:off x="2507106" y="819970"/>
            <a:ext cx="567600" cy="156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7" name="Google Shape;657;p53"/>
          <p:cNvCxnSpPr>
            <a:stCxn id="643" idx="3"/>
            <a:endCxn id="645" idx="1"/>
          </p:cNvCxnSpPr>
          <p:nvPr/>
        </p:nvCxnSpPr>
        <p:spPr>
          <a:xfrm flipH="1" rot="10800000">
            <a:off x="2507106" y="2382070"/>
            <a:ext cx="567600" cy="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8" name="Google Shape;658;p53"/>
          <p:cNvCxnSpPr>
            <a:stCxn id="643" idx="3"/>
            <a:endCxn id="646" idx="1"/>
          </p:cNvCxnSpPr>
          <p:nvPr/>
        </p:nvCxnSpPr>
        <p:spPr>
          <a:xfrm>
            <a:off x="2507106" y="2387470"/>
            <a:ext cx="567600" cy="1881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9" name="Google Shape;659;p53"/>
          <p:cNvCxnSpPr>
            <a:stCxn id="644" idx="3"/>
            <a:endCxn id="647" idx="1"/>
          </p:cNvCxnSpPr>
          <p:nvPr/>
        </p:nvCxnSpPr>
        <p:spPr>
          <a:xfrm flipH="1" rot="10800000">
            <a:off x="3515061" y="171990"/>
            <a:ext cx="1279800" cy="64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53"/>
          <p:cNvCxnSpPr>
            <a:stCxn id="644" idx="3"/>
            <a:endCxn id="648" idx="1"/>
          </p:cNvCxnSpPr>
          <p:nvPr/>
        </p:nvCxnSpPr>
        <p:spPr>
          <a:xfrm flipH="1" rot="10800000">
            <a:off x="3515061" y="798990"/>
            <a:ext cx="1251900" cy="21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1" name="Google Shape;661;p53"/>
          <p:cNvCxnSpPr>
            <a:stCxn id="644" idx="3"/>
            <a:endCxn id="649" idx="1"/>
          </p:cNvCxnSpPr>
          <p:nvPr/>
        </p:nvCxnSpPr>
        <p:spPr>
          <a:xfrm>
            <a:off x="3515061" y="819990"/>
            <a:ext cx="1272900" cy="58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" name="Google Shape;662;p53"/>
          <p:cNvCxnSpPr>
            <a:stCxn id="645" idx="3"/>
            <a:endCxn id="650" idx="1"/>
          </p:cNvCxnSpPr>
          <p:nvPr/>
        </p:nvCxnSpPr>
        <p:spPr>
          <a:xfrm flipH="1" rot="10800000">
            <a:off x="3641361" y="1825152"/>
            <a:ext cx="1150200" cy="55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3" name="Google Shape;663;p53"/>
          <p:cNvCxnSpPr>
            <a:stCxn id="645" idx="3"/>
            <a:endCxn id="651" idx="1"/>
          </p:cNvCxnSpPr>
          <p:nvPr/>
        </p:nvCxnSpPr>
        <p:spPr>
          <a:xfrm>
            <a:off x="3641361" y="2381952"/>
            <a:ext cx="1122300" cy="9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4" name="Google Shape;664;p53"/>
          <p:cNvCxnSpPr>
            <a:stCxn id="645" idx="3"/>
            <a:endCxn id="652" idx="1"/>
          </p:cNvCxnSpPr>
          <p:nvPr/>
        </p:nvCxnSpPr>
        <p:spPr>
          <a:xfrm>
            <a:off x="3641361" y="2381952"/>
            <a:ext cx="1143300" cy="69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5" name="Google Shape;665;p53"/>
          <p:cNvCxnSpPr>
            <a:stCxn id="646" idx="3"/>
            <a:endCxn id="653" idx="1"/>
          </p:cNvCxnSpPr>
          <p:nvPr/>
        </p:nvCxnSpPr>
        <p:spPr>
          <a:xfrm flipH="1" rot="10800000">
            <a:off x="3515061" y="3628305"/>
            <a:ext cx="1278300" cy="641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53"/>
          <p:cNvCxnSpPr>
            <a:stCxn id="646" idx="3"/>
            <a:endCxn id="654" idx="1"/>
          </p:cNvCxnSpPr>
          <p:nvPr/>
        </p:nvCxnSpPr>
        <p:spPr>
          <a:xfrm flipH="1" rot="10800000">
            <a:off x="3515061" y="4255305"/>
            <a:ext cx="12507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53"/>
          <p:cNvCxnSpPr>
            <a:stCxn id="646" idx="3"/>
            <a:endCxn id="655" idx="1"/>
          </p:cNvCxnSpPr>
          <p:nvPr/>
        </p:nvCxnSpPr>
        <p:spPr>
          <a:xfrm>
            <a:off x="3515061" y="4269405"/>
            <a:ext cx="1271700" cy="594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8" name="Google Shape;668;p53"/>
          <p:cNvSpPr txBox="1"/>
          <p:nvPr/>
        </p:nvSpPr>
        <p:spPr>
          <a:xfrm>
            <a:off x="2044269" y="2463738"/>
            <a:ext cx="31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100"/>
          </a:p>
        </p:txBody>
      </p:sp>
      <p:sp>
        <p:nvSpPr>
          <p:cNvPr id="669" name="Google Shape;669;p53"/>
          <p:cNvSpPr txBox="1"/>
          <p:nvPr/>
        </p:nvSpPr>
        <p:spPr>
          <a:xfrm>
            <a:off x="3080934" y="908115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3/14</a:t>
            </a:r>
            <a:endParaRPr sz="1100"/>
          </a:p>
        </p:txBody>
      </p:sp>
      <p:sp>
        <p:nvSpPr>
          <p:cNvPr id="670" name="Google Shape;670;p53"/>
          <p:cNvSpPr txBox="1"/>
          <p:nvPr/>
        </p:nvSpPr>
        <p:spPr>
          <a:xfrm>
            <a:off x="3092736" y="2572672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4/14</a:t>
            </a:r>
            <a:endParaRPr sz="1100"/>
          </a:p>
        </p:txBody>
      </p:sp>
      <p:sp>
        <p:nvSpPr>
          <p:cNvPr id="671" name="Google Shape;671;p53"/>
          <p:cNvSpPr txBox="1"/>
          <p:nvPr/>
        </p:nvSpPr>
        <p:spPr>
          <a:xfrm>
            <a:off x="3080934" y="4358738"/>
            <a:ext cx="4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7/14</a:t>
            </a:r>
            <a:endParaRPr sz="1100"/>
          </a:p>
        </p:txBody>
      </p:sp>
      <p:sp>
        <p:nvSpPr>
          <p:cNvPr id="672" name="Google Shape;672;p53"/>
          <p:cNvSpPr txBox="1"/>
          <p:nvPr/>
        </p:nvSpPr>
        <p:spPr>
          <a:xfrm>
            <a:off x="4817068" y="24252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3/3</a:t>
            </a:r>
            <a:endParaRPr sz="1100"/>
          </a:p>
        </p:txBody>
      </p:sp>
      <p:sp>
        <p:nvSpPr>
          <p:cNvPr id="673" name="Google Shape;673;p53"/>
          <p:cNvSpPr txBox="1"/>
          <p:nvPr/>
        </p:nvSpPr>
        <p:spPr>
          <a:xfrm>
            <a:off x="5064745" y="854109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</p:txBody>
      </p:sp>
      <p:sp>
        <p:nvSpPr>
          <p:cNvPr id="674" name="Google Shape;674;p53"/>
          <p:cNvSpPr txBox="1"/>
          <p:nvPr/>
        </p:nvSpPr>
        <p:spPr>
          <a:xfrm>
            <a:off x="4936989" y="142010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</p:txBody>
      </p:sp>
      <p:sp>
        <p:nvSpPr>
          <p:cNvPr id="675" name="Google Shape;675;p53"/>
          <p:cNvSpPr txBox="1"/>
          <p:nvPr/>
        </p:nvSpPr>
        <p:spPr>
          <a:xfrm>
            <a:off x="4809126" y="186395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2/4</a:t>
            </a:r>
            <a:endParaRPr sz="1100"/>
          </a:p>
        </p:txBody>
      </p:sp>
      <p:sp>
        <p:nvSpPr>
          <p:cNvPr id="676" name="Google Shape;676;p53"/>
          <p:cNvSpPr txBox="1"/>
          <p:nvPr/>
        </p:nvSpPr>
        <p:spPr>
          <a:xfrm>
            <a:off x="4963021" y="2517744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2/4</a:t>
            </a:r>
            <a:endParaRPr sz="1100"/>
          </a:p>
        </p:txBody>
      </p:sp>
      <p:sp>
        <p:nvSpPr>
          <p:cNvPr id="677" name="Google Shape;677;p53"/>
          <p:cNvSpPr txBox="1"/>
          <p:nvPr/>
        </p:nvSpPr>
        <p:spPr>
          <a:xfrm>
            <a:off x="4923829" y="3115392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100"/>
          </a:p>
        </p:txBody>
      </p:sp>
      <p:sp>
        <p:nvSpPr>
          <p:cNvPr id="678" name="Google Shape;678;p53"/>
          <p:cNvSpPr txBox="1"/>
          <p:nvPr/>
        </p:nvSpPr>
        <p:spPr>
          <a:xfrm>
            <a:off x="4819677" y="3662421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1/7</a:t>
            </a:r>
            <a:endParaRPr sz="1100"/>
          </a:p>
        </p:txBody>
      </p:sp>
      <p:sp>
        <p:nvSpPr>
          <p:cNvPr id="679" name="Google Shape;679;p53"/>
          <p:cNvSpPr txBox="1"/>
          <p:nvPr/>
        </p:nvSpPr>
        <p:spPr>
          <a:xfrm>
            <a:off x="4933977" y="4292973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1/7</a:t>
            </a:r>
            <a:endParaRPr sz="1100"/>
          </a:p>
        </p:txBody>
      </p:sp>
      <p:sp>
        <p:nvSpPr>
          <p:cNvPr id="680" name="Google Shape;680;p53"/>
          <p:cNvSpPr txBox="1"/>
          <p:nvPr/>
        </p:nvSpPr>
        <p:spPr>
          <a:xfrm>
            <a:off x="4885485" y="4897590"/>
            <a:ext cx="4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5/7</a:t>
            </a:r>
            <a:endParaRPr sz="1100"/>
          </a:p>
        </p:txBody>
      </p:sp>
      <p:pic>
        <p:nvPicPr>
          <p:cNvPr id="681" name="Google Shape;68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825" y="50309"/>
            <a:ext cx="1771458" cy="38885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3"/>
          <p:cNvSpPr txBox="1"/>
          <p:nvPr/>
        </p:nvSpPr>
        <p:spPr>
          <a:xfrm>
            <a:off x="5828933" y="590197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-3/3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(3/3) – 0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(0) – 0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0,00</a:t>
            </a:r>
            <a:endParaRPr sz="1100"/>
          </a:p>
        </p:txBody>
      </p:sp>
      <p:sp>
        <p:nvSpPr>
          <p:cNvPr id="683" name="Google Shape;683;p53"/>
          <p:cNvSpPr txBox="1"/>
          <p:nvPr/>
        </p:nvSpPr>
        <p:spPr>
          <a:xfrm>
            <a:off x="5824689" y="2295187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-2/4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(2/4) – 2/4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(2/4) – 0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</a:t>
            </a:r>
            <a:endParaRPr sz="1100"/>
          </a:p>
        </p:txBody>
      </p:sp>
      <p:sp>
        <p:nvSpPr>
          <p:cNvPr id="684" name="Google Shape;684;p53"/>
          <p:cNvSpPr txBox="1"/>
          <p:nvPr/>
        </p:nvSpPr>
        <p:spPr>
          <a:xfrm>
            <a:off x="5790808" y="4073682"/>
            <a:ext cx="292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E(s) = -1/7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(1/7) – 1/7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(1/7) – 5/7 * log</a:t>
            </a:r>
            <a:r>
              <a:rPr baseline="-2500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(5/7) = </a:t>
            </a:r>
            <a:r>
              <a:rPr b="1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1,15</a:t>
            </a:r>
            <a:endParaRPr sz="1100"/>
          </a:p>
        </p:txBody>
      </p:sp>
      <p:pic>
        <p:nvPicPr>
          <p:cNvPr id="685" name="Google Shape;68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196" y="81120"/>
            <a:ext cx="3136276" cy="35804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3"/>
          <p:cNvSpPr txBox="1"/>
          <p:nvPr/>
        </p:nvSpPr>
        <p:spPr>
          <a:xfrm>
            <a:off x="5824688" y="3000531"/>
            <a:ext cx="331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Ganho(Renda) = 1,53 – (3/14 * 0,00) – (4/14 * 1,00) – (7/14 * 1,15) = 0,66</a:t>
            </a:r>
            <a:endParaRPr sz="1100"/>
          </a:p>
        </p:txBody>
      </p:sp>
      <p:graphicFrame>
        <p:nvGraphicFramePr>
          <p:cNvPr id="687" name="Google Shape;687;p53"/>
          <p:cNvGraphicFramePr/>
          <p:nvPr/>
        </p:nvGraphicFramePr>
        <p:xfrm>
          <a:off x="-18510" y="189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1328225"/>
                <a:gridCol w="599150"/>
              </a:tblGrid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Renda anual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Risco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Moderado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Moderado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5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Moderado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4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2" name="Google Shape;692;p54"/>
          <p:cNvGraphicFramePr/>
          <p:nvPr/>
        </p:nvGraphicFramePr>
        <p:xfrm>
          <a:off x="0" y="32403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1297000"/>
              </a:tblGrid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</a:rPr>
                        <a:t>Risco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Moderado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Moderado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3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Moderado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Baixo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9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800" u="none" cap="none" strike="noStrike">
                          <a:solidFill>
                            <a:schemeClr val="dk1"/>
                          </a:solidFill>
                        </a:rPr>
                        <a:t>Alto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93" name="Google Shape;693;p54"/>
          <p:cNvSpPr txBox="1"/>
          <p:nvPr/>
        </p:nvSpPr>
        <p:spPr>
          <a:xfrm>
            <a:off x="2017810" y="3217774"/>
            <a:ext cx="6147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Ganho(Renda) = 1,53 – (3/14 * 0,00) – (4/14 * 1,00) – (7/14 * 1,15) = 0,66</a:t>
            </a:r>
            <a:endParaRPr sz="1100"/>
          </a:p>
        </p:txBody>
      </p:sp>
      <p:sp>
        <p:nvSpPr>
          <p:cNvPr id="694" name="Google Shape;694;p54"/>
          <p:cNvSpPr txBox="1"/>
          <p:nvPr/>
        </p:nvSpPr>
        <p:spPr>
          <a:xfrm>
            <a:off x="2017810" y="990720"/>
            <a:ext cx="6283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Ganho(História) = 1,53 – (5/14 * 1,37) – (5/14 * 1,52) – (4/14 * 0,81) = 0,26</a:t>
            </a:r>
            <a:endParaRPr sz="1100"/>
          </a:p>
        </p:txBody>
      </p:sp>
      <p:sp>
        <p:nvSpPr>
          <p:cNvPr id="695" name="Google Shape;695;p54"/>
          <p:cNvSpPr txBox="1"/>
          <p:nvPr/>
        </p:nvSpPr>
        <p:spPr>
          <a:xfrm>
            <a:off x="2017810" y="1700936"/>
            <a:ext cx="5753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Ganho(Dívida) = 1,53 – (7/14 * 1,38) – (7/14 * 1,56) = 0,06</a:t>
            </a:r>
            <a:endParaRPr sz="1100"/>
          </a:p>
        </p:txBody>
      </p:sp>
      <p:sp>
        <p:nvSpPr>
          <p:cNvPr id="696" name="Google Shape;696;p54"/>
          <p:cNvSpPr txBox="1"/>
          <p:nvPr/>
        </p:nvSpPr>
        <p:spPr>
          <a:xfrm>
            <a:off x="2017810" y="2461391"/>
            <a:ext cx="603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Ganho(Garantias) = 1,53 – (11/14 * 1,44) – (3/14 * 0,92) = 0,20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5"/>
          <p:cNvSpPr/>
          <p:nvPr/>
        </p:nvSpPr>
        <p:spPr>
          <a:xfrm>
            <a:off x="4675232" y="87474"/>
            <a:ext cx="972000" cy="97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Renda</a:t>
            </a:r>
            <a:endParaRPr sz="1100"/>
          </a:p>
        </p:txBody>
      </p:sp>
      <p:cxnSp>
        <p:nvCxnSpPr>
          <p:cNvPr id="702" name="Google Shape;702;p55"/>
          <p:cNvCxnSpPr>
            <a:stCxn id="701" idx="4"/>
          </p:cNvCxnSpPr>
          <p:nvPr/>
        </p:nvCxnSpPr>
        <p:spPr>
          <a:xfrm>
            <a:off x="5161232" y="1059474"/>
            <a:ext cx="1893000" cy="881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3" name="Google Shape;703;p55"/>
          <p:cNvCxnSpPr>
            <a:stCxn id="701" idx="4"/>
          </p:cNvCxnSpPr>
          <p:nvPr/>
        </p:nvCxnSpPr>
        <p:spPr>
          <a:xfrm flipH="1">
            <a:off x="4423232" y="1059474"/>
            <a:ext cx="738000" cy="228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4" name="Google Shape;704;p55"/>
          <p:cNvCxnSpPr>
            <a:stCxn id="701" idx="4"/>
          </p:cNvCxnSpPr>
          <p:nvPr/>
        </p:nvCxnSpPr>
        <p:spPr>
          <a:xfrm flipH="1">
            <a:off x="1775732" y="1059474"/>
            <a:ext cx="3385500" cy="97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5" name="Google Shape;705;p55"/>
          <p:cNvSpPr txBox="1"/>
          <p:nvPr/>
        </p:nvSpPr>
        <p:spPr>
          <a:xfrm>
            <a:off x="3437874" y="1167594"/>
            <a:ext cx="44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15</a:t>
            </a:r>
            <a:endParaRPr sz="1100"/>
          </a:p>
        </p:txBody>
      </p:sp>
      <p:sp>
        <p:nvSpPr>
          <p:cNvPr id="706" name="Google Shape;706;p55"/>
          <p:cNvSpPr txBox="1"/>
          <p:nvPr/>
        </p:nvSpPr>
        <p:spPr>
          <a:xfrm>
            <a:off x="4409982" y="1491856"/>
            <a:ext cx="52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&gt;= 15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35</a:t>
            </a:r>
            <a:endParaRPr sz="1100"/>
          </a:p>
        </p:txBody>
      </p:sp>
      <p:sp>
        <p:nvSpPr>
          <p:cNvPr id="707" name="Google Shape;707;p55"/>
          <p:cNvSpPr txBox="1"/>
          <p:nvPr/>
        </p:nvSpPr>
        <p:spPr>
          <a:xfrm>
            <a:off x="6138174" y="1322643"/>
            <a:ext cx="44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35</a:t>
            </a:r>
            <a:endParaRPr sz="1100"/>
          </a:p>
        </p:txBody>
      </p:sp>
      <p:graphicFrame>
        <p:nvGraphicFramePr>
          <p:cNvPr id="708" name="Google Shape;708;p55"/>
          <p:cNvGraphicFramePr/>
          <p:nvPr/>
        </p:nvGraphicFramePr>
        <p:xfrm>
          <a:off x="89502" y="203169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985475"/>
                <a:gridCol w="472100"/>
                <a:gridCol w="705275"/>
                <a:gridCol w="734925"/>
                <a:gridCol w="474800"/>
              </a:tblGrid>
              <a:tr h="17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História do crédito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Dívida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Garantias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Renda anual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Risco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7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7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7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9" name="Google Shape;709;p55"/>
          <p:cNvGraphicFramePr/>
          <p:nvPr/>
        </p:nvGraphicFramePr>
        <p:xfrm>
          <a:off x="2573778" y="334719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916425"/>
                <a:gridCol w="439025"/>
                <a:gridCol w="655875"/>
                <a:gridCol w="1163150"/>
                <a:gridCol w="524700"/>
              </a:tblGrid>
              <a:tr h="28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História do crédito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Dívida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Garantias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Renda anual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Risco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6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Alto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8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Moderado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83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Moderado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26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8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cap="none" strike="noStrike"/>
                        <a:t>Alto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0" name="Google Shape;710;p55"/>
          <p:cNvGraphicFramePr/>
          <p:nvPr/>
        </p:nvGraphicFramePr>
        <p:xfrm>
          <a:off x="5058054" y="194081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1181825"/>
                <a:gridCol w="566175"/>
                <a:gridCol w="845825"/>
                <a:gridCol w="736025"/>
                <a:gridCol w="662350"/>
              </a:tblGrid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História do crédito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Dívida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Garantias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Renda anual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Risco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Alto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Moderado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3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900" u="none" cap="none" strike="noStrike">
                          <a:solidFill>
                            <a:schemeClr val="dk1"/>
                          </a:solidFill>
                        </a:rPr>
                        <a:t>&gt; 35.0000</a:t>
                      </a:r>
                      <a:endParaRPr b="0" sz="9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cap="none" strike="noStrike"/>
                        <a:t>Baixo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6"/>
          <p:cNvSpPr txBox="1"/>
          <p:nvPr>
            <p:ph type="title"/>
          </p:nvPr>
        </p:nvSpPr>
        <p:spPr>
          <a:xfrm>
            <a:off x="628650" y="-12855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Random Forest (floresta randômica)</a:t>
            </a:r>
            <a:endParaRPr/>
          </a:p>
        </p:txBody>
      </p:sp>
      <p:pic>
        <p:nvPicPr>
          <p:cNvPr id="717" name="Google Shape;71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51" y="691337"/>
            <a:ext cx="7859098" cy="4451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Random Forest</a:t>
            </a:r>
            <a:endParaRPr/>
          </a:p>
        </p:txBody>
      </p:sp>
      <p:sp>
        <p:nvSpPr>
          <p:cNvPr id="724" name="Google Shape;724;p5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Ensemble learning (aprendizagem em conjunto)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“Consultar diversos profissionais para tomar uma decisão”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Vários algoritmos juntos para construir um algoritmo mais “forte”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Usa a média (regressão) ou votos da maioria (classificação) para dar a resposta final</a:t>
            </a:r>
            <a:endParaRPr/>
          </a:p>
        </p:txBody>
      </p:sp>
      <p:grpSp>
        <p:nvGrpSpPr>
          <p:cNvPr id="725" name="Google Shape;725;p57"/>
          <p:cNvGrpSpPr/>
          <p:nvPr/>
        </p:nvGrpSpPr>
        <p:grpSpPr>
          <a:xfrm>
            <a:off x="3582935" y="3015833"/>
            <a:ext cx="1583510" cy="1503825"/>
            <a:chOff x="8449304" y="1153154"/>
            <a:chExt cx="3580980" cy="3566102"/>
          </a:xfrm>
        </p:grpSpPr>
        <p:sp>
          <p:nvSpPr>
            <p:cNvPr id="726" name="Google Shape;726;p57"/>
            <p:cNvSpPr/>
            <p:nvPr/>
          </p:nvSpPr>
          <p:spPr>
            <a:xfrm>
              <a:off x="9835951" y="1153154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10624591" y="2645614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28" name="Google Shape;728;p57"/>
            <p:cNvCxnSpPr>
              <a:stCxn id="726" idx="4"/>
              <a:endCxn id="727" idx="0"/>
            </p:cNvCxnSpPr>
            <p:nvPr/>
          </p:nvCxnSpPr>
          <p:spPr>
            <a:xfrm>
              <a:off x="10353751" y="2103254"/>
              <a:ext cx="788700" cy="54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9" name="Google Shape;729;p57"/>
            <p:cNvSpPr/>
            <p:nvPr/>
          </p:nvSpPr>
          <p:spPr>
            <a:xfrm>
              <a:off x="10324158" y="4349956"/>
              <a:ext cx="677700" cy="369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11352584" y="4345420"/>
              <a:ext cx="677700" cy="3693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1" name="Google Shape;731;p57"/>
            <p:cNvCxnSpPr>
              <a:stCxn id="727" idx="4"/>
              <a:endCxn id="729" idx="0"/>
            </p:cNvCxnSpPr>
            <p:nvPr/>
          </p:nvCxnSpPr>
          <p:spPr>
            <a:xfrm flipH="1">
              <a:off x="10662991" y="3595714"/>
              <a:ext cx="479400" cy="754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2" name="Google Shape;732;p57"/>
            <p:cNvCxnSpPr>
              <a:stCxn id="727" idx="4"/>
              <a:endCxn id="730" idx="0"/>
            </p:cNvCxnSpPr>
            <p:nvPr/>
          </p:nvCxnSpPr>
          <p:spPr>
            <a:xfrm>
              <a:off x="11142391" y="3595714"/>
              <a:ext cx="549000" cy="749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3" name="Google Shape;733;p57"/>
            <p:cNvSpPr/>
            <p:nvPr/>
          </p:nvSpPr>
          <p:spPr>
            <a:xfrm>
              <a:off x="8755831" y="2636912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4" name="Google Shape;734;p57"/>
            <p:cNvCxnSpPr>
              <a:stCxn id="726" idx="4"/>
              <a:endCxn id="733" idx="0"/>
            </p:cNvCxnSpPr>
            <p:nvPr/>
          </p:nvCxnSpPr>
          <p:spPr>
            <a:xfrm flipH="1">
              <a:off x="9273751" y="2103254"/>
              <a:ext cx="1080000" cy="533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5" name="Google Shape;735;p57"/>
            <p:cNvSpPr/>
            <p:nvPr/>
          </p:nvSpPr>
          <p:spPr>
            <a:xfrm>
              <a:off x="9401334" y="4343594"/>
              <a:ext cx="677700" cy="369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7"/>
            <p:cNvSpPr/>
            <p:nvPr/>
          </p:nvSpPr>
          <p:spPr>
            <a:xfrm>
              <a:off x="8449304" y="4343604"/>
              <a:ext cx="677700" cy="3693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7" name="Google Shape;737;p57"/>
            <p:cNvCxnSpPr>
              <a:stCxn id="733" idx="4"/>
              <a:endCxn id="736" idx="0"/>
            </p:cNvCxnSpPr>
            <p:nvPr/>
          </p:nvCxnSpPr>
          <p:spPr>
            <a:xfrm flipH="1">
              <a:off x="8788231" y="3587012"/>
              <a:ext cx="485400" cy="756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8" name="Google Shape;738;p57"/>
            <p:cNvCxnSpPr>
              <a:stCxn id="733" idx="4"/>
              <a:endCxn id="735" idx="0"/>
            </p:cNvCxnSpPr>
            <p:nvPr/>
          </p:nvCxnSpPr>
          <p:spPr>
            <a:xfrm>
              <a:off x="9273631" y="3587012"/>
              <a:ext cx="466500" cy="756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39" name="Google Shape;739;p57"/>
          <p:cNvGrpSpPr/>
          <p:nvPr/>
        </p:nvGrpSpPr>
        <p:grpSpPr>
          <a:xfrm>
            <a:off x="843400" y="2953020"/>
            <a:ext cx="2216349" cy="1562859"/>
            <a:chOff x="938098" y="1753733"/>
            <a:chExt cx="6317983" cy="4455127"/>
          </a:xfrm>
        </p:grpSpPr>
        <p:sp>
          <p:nvSpPr>
            <p:cNvPr id="740" name="Google Shape;740;p57"/>
            <p:cNvSpPr/>
            <p:nvPr/>
          </p:nvSpPr>
          <p:spPr>
            <a:xfrm>
              <a:off x="3856014" y="1753733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4644654" y="3246193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2" name="Google Shape;742;p57"/>
            <p:cNvCxnSpPr>
              <a:stCxn id="740" idx="4"/>
              <a:endCxn id="741" idx="0"/>
            </p:cNvCxnSpPr>
            <p:nvPr/>
          </p:nvCxnSpPr>
          <p:spPr>
            <a:xfrm>
              <a:off x="4373814" y="2703833"/>
              <a:ext cx="788700" cy="54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43" name="Google Shape;743;p57"/>
            <p:cNvSpPr/>
            <p:nvPr/>
          </p:nvSpPr>
          <p:spPr>
            <a:xfrm>
              <a:off x="4935930" y="5821554"/>
              <a:ext cx="677700" cy="369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57"/>
            <p:cNvSpPr/>
            <p:nvPr/>
          </p:nvSpPr>
          <p:spPr>
            <a:xfrm>
              <a:off x="5781831" y="5822658"/>
              <a:ext cx="677700" cy="3693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5" name="Google Shape;745;p57"/>
            <p:cNvCxnSpPr>
              <a:stCxn id="741" idx="4"/>
              <a:endCxn id="743" idx="0"/>
            </p:cNvCxnSpPr>
            <p:nvPr/>
          </p:nvCxnSpPr>
          <p:spPr>
            <a:xfrm>
              <a:off x="5162454" y="4196293"/>
              <a:ext cx="112200" cy="1625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6" name="Google Shape;746;p57"/>
            <p:cNvCxnSpPr>
              <a:stCxn id="741" idx="4"/>
              <a:endCxn id="747" idx="0"/>
            </p:cNvCxnSpPr>
            <p:nvPr/>
          </p:nvCxnSpPr>
          <p:spPr>
            <a:xfrm>
              <a:off x="5162454" y="4196293"/>
              <a:ext cx="1335000" cy="535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48" name="Google Shape;748;p57"/>
            <p:cNvSpPr/>
            <p:nvPr/>
          </p:nvSpPr>
          <p:spPr>
            <a:xfrm>
              <a:off x="2775894" y="3237491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9" name="Google Shape;749;p57"/>
            <p:cNvCxnSpPr>
              <a:stCxn id="740" idx="4"/>
              <a:endCxn id="748" idx="0"/>
            </p:cNvCxnSpPr>
            <p:nvPr/>
          </p:nvCxnSpPr>
          <p:spPr>
            <a:xfrm flipH="1">
              <a:off x="3293814" y="2703833"/>
              <a:ext cx="1080000" cy="533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0" name="Google Shape;750;p57"/>
            <p:cNvSpPr/>
            <p:nvPr/>
          </p:nvSpPr>
          <p:spPr>
            <a:xfrm>
              <a:off x="2319295" y="5835478"/>
              <a:ext cx="677700" cy="369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7"/>
            <p:cNvSpPr/>
            <p:nvPr/>
          </p:nvSpPr>
          <p:spPr>
            <a:xfrm>
              <a:off x="938098" y="5793329"/>
              <a:ext cx="677700" cy="3693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2" name="Google Shape;752;p57"/>
            <p:cNvCxnSpPr>
              <a:stCxn id="753" idx="4"/>
              <a:endCxn id="751" idx="0"/>
            </p:cNvCxnSpPr>
            <p:nvPr/>
          </p:nvCxnSpPr>
          <p:spPr>
            <a:xfrm flipH="1">
              <a:off x="1277089" y="5279998"/>
              <a:ext cx="856500" cy="5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57"/>
            <p:cNvCxnSpPr>
              <a:stCxn id="753" idx="4"/>
              <a:endCxn id="750" idx="0"/>
            </p:cNvCxnSpPr>
            <p:nvPr/>
          </p:nvCxnSpPr>
          <p:spPr>
            <a:xfrm>
              <a:off x="2133589" y="5279998"/>
              <a:ext cx="524700" cy="555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53" name="Google Shape;753;p57"/>
            <p:cNvSpPr/>
            <p:nvPr/>
          </p:nvSpPr>
          <p:spPr>
            <a:xfrm>
              <a:off x="1615789" y="4329898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7"/>
            <p:cNvSpPr/>
            <p:nvPr/>
          </p:nvSpPr>
          <p:spPr>
            <a:xfrm>
              <a:off x="3524733" y="4524754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7"/>
            <p:cNvSpPr/>
            <p:nvPr/>
          </p:nvSpPr>
          <p:spPr>
            <a:xfrm>
              <a:off x="5979597" y="4731366"/>
              <a:ext cx="1035600" cy="9501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7"/>
            <p:cNvSpPr/>
            <p:nvPr/>
          </p:nvSpPr>
          <p:spPr>
            <a:xfrm>
              <a:off x="6578381" y="5839560"/>
              <a:ext cx="677700" cy="3693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7" name="Google Shape;757;p57"/>
            <p:cNvCxnSpPr>
              <a:stCxn id="747" idx="4"/>
              <a:endCxn id="744" idx="0"/>
            </p:cNvCxnSpPr>
            <p:nvPr/>
          </p:nvCxnSpPr>
          <p:spPr>
            <a:xfrm flipH="1">
              <a:off x="6120597" y="5681466"/>
              <a:ext cx="376800" cy="141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57"/>
            <p:cNvCxnSpPr>
              <a:stCxn id="747" idx="4"/>
              <a:endCxn id="756" idx="0"/>
            </p:cNvCxnSpPr>
            <p:nvPr/>
          </p:nvCxnSpPr>
          <p:spPr>
            <a:xfrm>
              <a:off x="6497397" y="5681466"/>
              <a:ext cx="419700" cy="158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9" name="Google Shape;759;p57"/>
            <p:cNvCxnSpPr>
              <a:stCxn id="748" idx="4"/>
              <a:endCxn id="753" idx="7"/>
            </p:cNvCxnSpPr>
            <p:nvPr/>
          </p:nvCxnSpPr>
          <p:spPr>
            <a:xfrm flipH="1">
              <a:off x="2499594" y="4187591"/>
              <a:ext cx="794100" cy="281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" name="Google Shape;760;p57"/>
            <p:cNvCxnSpPr>
              <a:stCxn id="748" idx="4"/>
              <a:endCxn id="755" idx="0"/>
            </p:cNvCxnSpPr>
            <p:nvPr/>
          </p:nvCxnSpPr>
          <p:spPr>
            <a:xfrm>
              <a:off x="3293694" y="4187591"/>
              <a:ext cx="748800" cy="33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61" name="Google Shape;761;p57"/>
            <p:cNvSpPr/>
            <p:nvPr/>
          </p:nvSpPr>
          <p:spPr>
            <a:xfrm>
              <a:off x="3237816" y="5835478"/>
              <a:ext cx="677700" cy="369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4175258" y="5835478"/>
              <a:ext cx="677700" cy="3693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3" name="Google Shape;763;p57"/>
            <p:cNvCxnSpPr>
              <a:stCxn id="755" idx="4"/>
              <a:endCxn id="761" idx="0"/>
            </p:cNvCxnSpPr>
            <p:nvPr/>
          </p:nvCxnSpPr>
          <p:spPr>
            <a:xfrm flipH="1">
              <a:off x="3576633" y="5474854"/>
              <a:ext cx="465900" cy="36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4" name="Google Shape;764;p57"/>
            <p:cNvCxnSpPr>
              <a:stCxn id="755" idx="4"/>
              <a:endCxn id="762" idx="0"/>
            </p:cNvCxnSpPr>
            <p:nvPr/>
          </p:nvCxnSpPr>
          <p:spPr>
            <a:xfrm>
              <a:off x="4042533" y="5474854"/>
              <a:ext cx="471600" cy="36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65" name="Google Shape;765;p57"/>
          <p:cNvGrpSpPr/>
          <p:nvPr/>
        </p:nvGrpSpPr>
        <p:grpSpPr>
          <a:xfrm>
            <a:off x="5595939" y="2951534"/>
            <a:ext cx="2216504" cy="1562958"/>
            <a:chOff x="7461252" y="3935379"/>
            <a:chExt cx="2955338" cy="2083944"/>
          </a:xfrm>
        </p:grpSpPr>
        <p:sp>
          <p:nvSpPr>
            <p:cNvPr id="766" name="Google Shape;766;p57"/>
            <p:cNvSpPr/>
            <p:nvPr/>
          </p:nvSpPr>
          <p:spPr>
            <a:xfrm>
              <a:off x="8826106" y="3935379"/>
              <a:ext cx="484500" cy="4446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7"/>
            <p:cNvSpPr/>
            <p:nvPr/>
          </p:nvSpPr>
          <p:spPr>
            <a:xfrm>
              <a:off x="9194992" y="4633476"/>
              <a:ext cx="484500" cy="4446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8" name="Google Shape;768;p57"/>
            <p:cNvCxnSpPr>
              <a:stCxn id="766" idx="4"/>
              <a:endCxn id="767" idx="0"/>
            </p:cNvCxnSpPr>
            <p:nvPr/>
          </p:nvCxnSpPr>
          <p:spPr>
            <a:xfrm>
              <a:off x="9068356" y="4379979"/>
              <a:ext cx="369000" cy="253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69" name="Google Shape;769;p57"/>
            <p:cNvSpPr/>
            <p:nvPr/>
          </p:nvSpPr>
          <p:spPr>
            <a:xfrm>
              <a:off x="9331236" y="5838100"/>
              <a:ext cx="317100" cy="1728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9726906" y="5838617"/>
              <a:ext cx="317100" cy="1728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1" name="Google Shape;771;p57"/>
            <p:cNvCxnSpPr>
              <a:stCxn id="767" idx="4"/>
              <a:endCxn id="769" idx="0"/>
            </p:cNvCxnSpPr>
            <p:nvPr/>
          </p:nvCxnSpPr>
          <p:spPr>
            <a:xfrm>
              <a:off x="9437242" y="5078076"/>
              <a:ext cx="52500" cy="759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2" name="Google Shape;772;p57"/>
            <p:cNvCxnSpPr>
              <a:stCxn id="767" idx="4"/>
              <a:endCxn id="773" idx="0"/>
            </p:cNvCxnSpPr>
            <p:nvPr/>
          </p:nvCxnSpPr>
          <p:spPr>
            <a:xfrm>
              <a:off x="9437242" y="5078076"/>
              <a:ext cx="624300" cy="250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74" name="Google Shape;774;p57"/>
            <p:cNvSpPr/>
            <p:nvPr/>
          </p:nvSpPr>
          <p:spPr>
            <a:xfrm>
              <a:off x="8320880" y="4629406"/>
              <a:ext cx="484500" cy="4446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5" name="Google Shape;775;p57"/>
            <p:cNvCxnSpPr>
              <a:stCxn id="766" idx="4"/>
              <a:endCxn id="774" idx="0"/>
            </p:cNvCxnSpPr>
            <p:nvPr/>
          </p:nvCxnSpPr>
          <p:spPr>
            <a:xfrm flipH="1">
              <a:off x="8563156" y="4379979"/>
              <a:ext cx="505200" cy="249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76" name="Google Shape;776;p57"/>
            <p:cNvSpPr/>
            <p:nvPr/>
          </p:nvSpPr>
          <p:spPr>
            <a:xfrm>
              <a:off x="8107306" y="5844613"/>
              <a:ext cx="317100" cy="1728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7"/>
            <p:cNvSpPr/>
            <p:nvPr/>
          </p:nvSpPr>
          <p:spPr>
            <a:xfrm>
              <a:off x="7461252" y="5824898"/>
              <a:ext cx="317100" cy="1728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8" name="Google Shape;778;p57"/>
            <p:cNvCxnSpPr>
              <a:stCxn id="779" idx="4"/>
              <a:endCxn id="777" idx="0"/>
            </p:cNvCxnSpPr>
            <p:nvPr/>
          </p:nvCxnSpPr>
          <p:spPr>
            <a:xfrm flipH="1">
              <a:off x="7619692" y="5584979"/>
              <a:ext cx="400800" cy="240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57"/>
            <p:cNvCxnSpPr>
              <a:stCxn id="779" idx="4"/>
              <a:endCxn id="776" idx="0"/>
            </p:cNvCxnSpPr>
            <p:nvPr/>
          </p:nvCxnSpPr>
          <p:spPr>
            <a:xfrm>
              <a:off x="8020492" y="5584979"/>
              <a:ext cx="245400" cy="259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79" name="Google Shape;779;p57"/>
            <p:cNvSpPr/>
            <p:nvPr/>
          </p:nvSpPr>
          <p:spPr>
            <a:xfrm>
              <a:off x="7778242" y="5140379"/>
              <a:ext cx="484500" cy="4446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57"/>
            <p:cNvSpPr/>
            <p:nvPr/>
          </p:nvSpPr>
          <p:spPr>
            <a:xfrm>
              <a:off x="9819410" y="5328165"/>
              <a:ext cx="484500" cy="4446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7"/>
            <p:cNvSpPr/>
            <p:nvPr/>
          </p:nvSpPr>
          <p:spPr>
            <a:xfrm>
              <a:off x="10099491" y="5846523"/>
              <a:ext cx="317100" cy="1728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2" name="Google Shape;782;p57"/>
            <p:cNvCxnSpPr>
              <a:stCxn id="773" idx="4"/>
              <a:endCxn id="770" idx="0"/>
            </p:cNvCxnSpPr>
            <p:nvPr/>
          </p:nvCxnSpPr>
          <p:spPr>
            <a:xfrm flipH="1">
              <a:off x="9885560" y="5772765"/>
              <a:ext cx="176100" cy="66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" name="Google Shape;783;p57"/>
            <p:cNvCxnSpPr>
              <a:stCxn id="773" idx="4"/>
              <a:endCxn id="781" idx="0"/>
            </p:cNvCxnSpPr>
            <p:nvPr/>
          </p:nvCxnSpPr>
          <p:spPr>
            <a:xfrm>
              <a:off x="10061660" y="5772765"/>
              <a:ext cx="196500" cy="73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" name="Google Shape;784;p57"/>
            <p:cNvCxnSpPr>
              <a:stCxn id="774" idx="4"/>
              <a:endCxn id="779" idx="7"/>
            </p:cNvCxnSpPr>
            <p:nvPr/>
          </p:nvCxnSpPr>
          <p:spPr>
            <a:xfrm flipH="1">
              <a:off x="8191730" y="5074006"/>
              <a:ext cx="371400" cy="131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57"/>
            <p:cNvCxnSpPr>
              <a:stCxn id="774" idx="4"/>
              <a:endCxn id="786" idx="0"/>
            </p:cNvCxnSpPr>
            <p:nvPr/>
          </p:nvCxnSpPr>
          <p:spPr>
            <a:xfrm>
              <a:off x="8563130" y="5074006"/>
              <a:ext cx="363000" cy="22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86" name="Google Shape;786;p57"/>
            <p:cNvSpPr/>
            <p:nvPr/>
          </p:nvSpPr>
          <p:spPr>
            <a:xfrm>
              <a:off x="8767560" y="5302948"/>
              <a:ext cx="317100" cy="1728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787" name="Google Shape;787;p57"/>
          <p:cNvGraphicFramePr/>
          <p:nvPr/>
        </p:nvGraphicFramePr>
        <p:xfrm>
          <a:off x="6694541" y="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{959438D3-E4B5-4421-8A7C-C3D5CB38519D}</a:tableStyleId>
              </a:tblPr>
              <a:tblGrid>
                <a:gridCol w="606825"/>
                <a:gridCol w="290700"/>
                <a:gridCol w="434300"/>
                <a:gridCol w="770200"/>
                <a:gridCol w="347450"/>
              </a:tblGrid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História do crédito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Dívida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Garantias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Renda anual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Risco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Alto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Alto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Moderado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00"/>
                        <a:buFont typeface="Calibri"/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Alto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Baixo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Desconhecida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Baixo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Alto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Moderado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Baixa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Baixo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Adequada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Baixo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&lt; 15.000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Alto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10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Moderado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Boa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 35.0000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Baixo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  <a:tr h="98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Ruim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Alta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Nenhuma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500" u="none" cap="none" strike="noStrike">
                          <a:solidFill>
                            <a:schemeClr val="dk1"/>
                          </a:solidFill>
                        </a:rPr>
                        <a:t>&gt;= 15.000 a &lt;= 35.000</a:t>
                      </a:r>
                      <a:endParaRPr b="0" sz="5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500" u="none" cap="none" strike="noStrike"/>
                        <a:t>Alto</a:t>
                      </a:r>
                      <a:endParaRPr sz="5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88" name="Google Shape;788;p57"/>
          <p:cNvSpPr txBox="1"/>
          <p:nvPr/>
        </p:nvSpPr>
        <p:spPr>
          <a:xfrm>
            <a:off x="1504787" y="4678085"/>
            <a:ext cx="95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= Alto</a:t>
            </a:r>
            <a:endParaRPr sz="1100"/>
          </a:p>
        </p:txBody>
      </p:sp>
      <p:sp>
        <p:nvSpPr>
          <p:cNvPr id="789" name="Google Shape;789;p57"/>
          <p:cNvSpPr txBox="1"/>
          <p:nvPr/>
        </p:nvSpPr>
        <p:spPr>
          <a:xfrm>
            <a:off x="3923928" y="4677984"/>
            <a:ext cx="10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= Baixo</a:t>
            </a:r>
            <a:endParaRPr sz="1100"/>
          </a:p>
        </p:txBody>
      </p:sp>
      <p:sp>
        <p:nvSpPr>
          <p:cNvPr id="790" name="Google Shape;790;p57"/>
          <p:cNvSpPr txBox="1"/>
          <p:nvPr/>
        </p:nvSpPr>
        <p:spPr>
          <a:xfrm>
            <a:off x="6370996" y="4677984"/>
            <a:ext cx="104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Risco = Baixo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8"/>
          <p:cNvSpPr txBox="1"/>
          <p:nvPr>
            <p:ph type="ctrTitle"/>
          </p:nvPr>
        </p:nvSpPr>
        <p:spPr>
          <a:xfrm>
            <a:off x="1537927" y="1853430"/>
            <a:ext cx="6324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pt-BR" sz="4100"/>
              <a:t>KNN</a:t>
            </a:r>
            <a:br>
              <a:rPr lang="pt-BR" sz="4100"/>
            </a:br>
            <a:r>
              <a:rPr lang="pt-BR" sz="4100"/>
              <a:t>(vizinhos mais próximos)</a:t>
            </a:r>
            <a:endParaRPr sz="4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9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kNN </a:t>
            </a:r>
            <a:endParaRPr/>
          </a:p>
        </p:txBody>
      </p:sp>
      <p:sp>
        <p:nvSpPr>
          <p:cNvPr id="801" name="Google Shape;801;p5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Algoritmo simples e poderoso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Indicado quando o relacionamento entre as características é complexo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Valor de k pequeno: dados com ruídos ou outliers podem prejudicar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Valor de k grande: tendência a classificar a classe com mais elementos (overfitting) – valor default 3 ou 5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Lento para fazer as previsões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Outras distâncias</a:t>
            </a:r>
            <a:endParaRPr sz="1900"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/>
              <a:t>Coeficiente de Pearson </a:t>
            </a:r>
            <a:endParaRPr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/>
              <a:t>Índice de Tanimoto </a:t>
            </a:r>
            <a:endParaRPr/>
          </a:p>
          <a:p>
            <a:pPr indent="-18415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/>
              <a:t>City Block </a:t>
            </a:r>
            <a:endParaRPr/>
          </a:p>
          <a:p>
            <a:pPr indent="-508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Orange Canvas</a:t>
            </a:r>
            <a:endParaRPr/>
          </a:p>
        </p:txBody>
      </p:sp>
      <p:sp>
        <p:nvSpPr>
          <p:cNvPr id="212" name="Google Shape;212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Algoritmos de aprendizagem de máquina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Naive Bayes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Árvores de decisão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Aprendizagem por Regras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/>
              <a:t>KNN (vizinhos mais próximos)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Software Orange (https://orange.biolab.si/)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Prática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Orange Data Mining" id="213" name="Google Shape;2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339" y="2782843"/>
            <a:ext cx="3427552" cy="2227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5"/>
          <p:cNvSpPr/>
          <p:nvPr/>
        </p:nvSpPr>
        <p:spPr>
          <a:xfrm>
            <a:off x="4482913" y="2433250"/>
            <a:ext cx="17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808" name="Google Shape;808;p60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Neighbour (kNN)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0"/>
          <p:cNvSpPr/>
          <p:nvPr/>
        </p:nvSpPr>
        <p:spPr>
          <a:xfrm>
            <a:off x="5774370" y="1544879"/>
            <a:ext cx="315000" cy="324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0"/>
          <p:cNvSpPr/>
          <p:nvPr/>
        </p:nvSpPr>
        <p:spPr>
          <a:xfrm>
            <a:off x="6545799" y="2030080"/>
            <a:ext cx="315000" cy="324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0"/>
          <p:cNvSpPr/>
          <p:nvPr/>
        </p:nvSpPr>
        <p:spPr>
          <a:xfrm>
            <a:off x="6579199" y="3000971"/>
            <a:ext cx="315000" cy="324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4365216" y="1891107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0"/>
          <p:cNvSpPr/>
          <p:nvPr/>
        </p:nvSpPr>
        <p:spPr>
          <a:xfrm>
            <a:off x="4230740" y="2592915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0"/>
          <p:cNvSpPr/>
          <p:nvPr/>
        </p:nvSpPr>
        <p:spPr>
          <a:xfrm>
            <a:off x="4411361" y="3371747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0"/>
          <p:cNvSpPr/>
          <p:nvPr/>
        </p:nvSpPr>
        <p:spPr>
          <a:xfrm>
            <a:off x="5316493" y="3106002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0"/>
          <p:cNvSpPr/>
          <p:nvPr/>
        </p:nvSpPr>
        <p:spPr>
          <a:xfrm>
            <a:off x="5318038" y="2404193"/>
            <a:ext cx="315000" cy="324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cxnSp>
        <p:nvCxnSpPr>
          <p:cNvPr id="817" name="Google Shape;817;p60"/>
          <p:cNvCxnSpPr>
            <a:stCxn id="809" idx="3"/>
            <a:endCxn id="816" idx="7"/>
          </p:cNvCxnSpPr>
          <p:nvPr/>
        </p:nvCxnSpPr>
        <p:spPr>
          <a:xfrm flipH="1">
            <a:off x="5586801" y="1821687"/>
            <a:ext cx="233700" cy="63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8" name="Google Shape;818;p60"/>
          <p:cNvCxnSpPr>
            <a:stCxn id="810" idx="2"/>
            <a:endCxn id="816" idx="6"/>
          </p:cNvCxnSpPr>
          <p:nvPr/>
        </p:nvCxnSpPr>
        <p:spPr>
          <a:xfrm flipH="1">
            <a:off x="5632899" y="2192230"/>
            <a:ext cx="912900" cy="37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9" name="Google Shape;819;p60"/>
          <p:cNvCxnSpPr>
            <a:stCxn id="811" idx="2"/>
            <a:endCxn id="816" idx="5"/>
          </p:cNvCxnSpPr>
          <p:nvPr/>
        </p:nvCxnSpPr>
        <p:spPr>
          <a:xfrm rot="10800000">
            <a:off x="5586799" y="2681021"/>
            <a:ext cx="992400" cy="48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0" name="Google Shape;820;p60"/>
          <p:cNvCxnSpPr>
            <a:stCxn id="815" idx="0"/>
            <a:endCxn id="816" idx="4"/>
          </p:cNvCxnSpPr>
          <p:nvPr/>
        </p:nvCxnSpPr>
        <p:spPr>
          <a:xfrm flipH="1" rot="10800000">
            <a:off x="5473993" y="2728602"/>
            <a:ext cx="1500" cy="37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1" name="Google Shape;821;p60"/>
          <p:cNvCxnSpPr>
            <a:stCxn id="814" idx="7"/>
            <a:endCxn id="816" idx="3"/>
          </p:cNvCxnSpPr>
          <p:nvPr/>
        </p:nvCxnSpPr>
        <p:spPr>
          <a:xfrm flipH="1" rot="10800000">
            <a:off x="4680230" y="2680939"/>
            <a:ext cx="684000" cy="73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2" name="Google Shape;822;p60"/>
          <p:cNvCxnSpPr>
            <a:stCxn id="813" idx="6"/>
            <a:endCxn id="816" idx="2"/>
          </p:cNvCxnSpPr>
          <p:nvPr/>
        </p:nvCxnSpPr>
        <p:spPr>
          <a:xfrm flipH="1" rot="10800000">
            <a:off x="4545740" y="2566365"/>
            <a:ext cx="772200" cy="18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3" name="Google Shape;823;p60"/>
          <p:cNvCxnSpPr>
            <a:stCxn id="812" idx="5"/>
            <a:endCxn id="816" idx="1"/>
          </p:cNvCxnSpPr>
          <p:nvPr/>
        </p:nvCxnSpPr>
        <p:spPr>
          <a:xfrm>
            <a:off x="4634085" y="2167914"/>
            <a:ext cx="730200" cy="28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4" name="Google Shape;824;p60"/>
          <p:cNvSpPr txBox="1"/>
          <p:nvPr/>
        </p:nvSpPr>
        <p:spPr>
          <a:xfrm>
            <a:off x="5586991" y="2917280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sz="1100"/>
          </a:p>
        </p:txBody>
      </p:sp>
      <p:sp>
        <p:nvSpPr>
          <p:cNvPr id="825" name="Google Shape;825;p60"/>
          <p:cNvSpPr txBox="1"/>
          <p:nvPr/>
        </p:nvSpPr>
        <p:spPr>
          <a:xfrm>
            <a:off x="6164764" y="2725673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1100"/>
          </a:p>
        </p:txBody>
      </p:sp>
      <p:sp>
        <p:nvSpPr>
          <p:cNvPr id="826" name="Google Shape;826;p60"/>
          <p:cNvSpPr txBox="1"/>
          <p:nvPr/>
        </p:nvSpPr>
        <p:spPr>
          <a:xfrm>
            <a:off x="5969997" y="2117966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100"/>
          </a:p>
        </p:txBody>
      </p:sp>
      <p:sp>
        <p:nvSpPr>
          <p:cNvPr id="827" name="Google Shape;827;p60"/>
          <p:cNvSpPr txBox="1"/>
          <p:nvPr/>
        </p:nvSpPr>
        <p:spPr>
          <a:xfrm>
            <a:off x="5382841" y="1925049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1100"/>
          </a:p>
        </p:txBody>
      </p:sp>
      <p:sp>
        <p:nvSpPr>
          <p:cNvPr id="828" name="Google Shape;828;p60"/>
          <p:cNvSpPr txBox="1"/>
          <p:nvPr/>
        </p:nvSpPr>
        <p:spPr>
          <a:xfrm>
            <a:off x="4838805" y="2084138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sz="1100"/>
          </a:p>
        </p:txBody>
      </p:sp>
      <p:sp>
        <p:nvSpPr>
          <p:cNvPr id="829" name="Google Shape;829;p60"/>
          <p:cNvSpPr txBox="1"/>
          <p:nvPr/>
        </p:nvSpPr>
        <p:spPr>
          <a:xfrm>
            <a:off x="4639381" y="2474711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sz="1100"/>
          </a:p>
        </p:txBody>
      </p:sp>
      <p:sp>
        <p:nvSpPr>
          <p:cNvPr id="830" name="Google Shape;830;p60"/>
          <p:cNvSpPr txBox="1"/>
          <p:nvPr/>
        </p:nvSpPr>
        <p:spPr>
          <a:xfrm>
            <a:off x="4597003" y="3066137"/>
            <a:ext cx="36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1100"/>
          </a:p>
        </p:txBody>
      </p:sp>
      <p:sp>
        <p:nvSpPr>
          <p:cNvPr id="831" name="Google Shape;831;p60"/>
          <p:cNvSpPr txBox="1"/>
          <p:nvPr/>
        </p:nvSpPr>
        <p:spPr>
          <a:xfrm>
            <a:off x="871151" y="2917280"/>
            <a:ext cx="7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1</a:t>
            </a:r>
            <a:endParaRPr sz="1100"/>
          </a:p>
        </p:txBody>
      </p:sp>
      <p:sp>
        <p:nvSpPr>
          <p:cNvPr id="832" name="Google Shape;832;p60"/>
          <p:cNvSpPr txBox="1"/>
          <p:nvPr/>
        </p:nvSpPr>
        <p:spPr>
          <a:xfrm>
            <a:off x="871147" y="3281577"/>
            <a:ext cx="7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2</a:t>
            </a:r>
            <a:endParaRPr sz="1100"/>
          </a:p>
        </p:txBody>
      </p:sp>
      <p:sp>
        <p:nvSpPr>
          <p:cNvPr id="833" name="Google Shape;833;p60"/>
          <p:cNvSpPr txBox="1"/>
          <p:nvPr/>
        </p:nvSpPr>
        <p:spPr>
          <a:xfrm>
            <a:off x="871147" y="3615040"/>
            <a:ext cx="7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3</a:t>
            </a:r>
            <a:endParaRPr sz="1100"/>
          </a:p>
        </p:txBody>
      </p:sp>
      <p:sp>
        <p:nvSpPr>
          <p:cNvPr id="834" name="Google Shape;834;p60"/>
          <p:cNvSpPr/>
          <p:nvPr/>
        </p:nvSpPr>
        <p:spPr>
          <a:xfrm>
            <a:off x="1458964" y="2887970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0"/>
          <p:cNvSpPr/>
          <p:nvPr/>
        </p:nvSpPr>
        <p:spPr>
          <a:xfrm>
            <a:off x="1458863" y="3248266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0"/>
          <p:cNvSpPr/>
          <p:nvPr/>
        </p:nvSpPr>
        <p:spPr>
          <a:xfrm>
            <a:off x="1823378" y="3248266"/>
            <a:ext cx="315000" cy="324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0"/>
          <p:cNvSpPr/>
          <p:nvPr/>
        </p:nvSpPr>
        <p:spPr>
          <a:xfrm>
            <a:off x="1465798" y="3605942"/>
            <a:ext cx="315000" cy="324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0"/>
          <p:cNvSpPr txBox="1"/>
          <p:nvPr/>
        </p:nvSpPr>
        <p:spPr>
          <a:xfrm>
            <a:off x="871147" y="3961699"/>
            <a:ext cx="7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4</a:t>
            </a:r>
            <a:endParaRPr sz="1100"/>
          </a:p>
        </p:txBody>
      </p:sp>
      <p:sp>
        <p:nvSpPr>
          <p:cNvPr id="839" name="Google Shape;839;p60"/>
          <p:cNvSpPr/>
          <p:nvPr/>
        </p:nvSpPr>
        <p:spPr>
          <a:xfrm>
            <a:off x="1465798" y="3952600"/>
            <a:ext cx="315000" cy="324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0"/>
          <p:cNvSpPr txBox="1"/>
          <p:nvPr/>
        </p:nvSpPr>
        <p:spPr>
          <a:xfrm>
            <a:off x="871147" y="4304565"/>
            <a:ext cx="76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= 7</a:t>
            </a:r>
            <a:endParaRPr sz="1100"/>
          </a:p>
        </p:txBody>
      </p:sp>
      <p:sp>
        <p:nvSpPr>
          <p:cNvPr id="841" name="Google Shape;841;p60"/>
          <p:cNvSpPr/>
          <p:nvPr/>
        </p:nvSpPr>
        <p:spPr>
          <a:xfrm>
            <a:off x="1465798" y="4295467"/>
            <a:ext cx="315000" cy="3243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2" name="Google Shape;842;p60"/>
          <p:cNvCxnSpPr/>
          <p:nvPr/>
        </p:nvCxnSpPr>
        <p:spPr>
          <a:xfrm>
            <a:off x="2224863" y="3430367"/>
            <a:ext cx="31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3" name="Google Shape;843;p60"/>
          <p:cNvSpPr/>
          <p:nvPr/>
        </p:nvSpPr>
        <p:spPr>
          <a:xfrm>
            <a:off x="2681610" y="3290794"/>
            <a:ext cx="315000" cy="324300"/>
          </a:xfrm>
          <a:prstGeom prst="ellipse">
            <a:avLst/>
          </a:prstGeom>
          <a:solidFill>
            <a:srgbClr val="0070C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KNN</a:t>
            </a:r>
            <a:endParaRPr/>
          </a:p>
        </p:txBody>
      </p:sp>
      <p:sp>
        <p:nvSpPr>
          <p:cNvPr id="850" name="Google Shape;850;p6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A maioria dos métodos de aprendizagem constroem um modelo após o treinamento (os dados são descartados após a criação do modelo)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Métodos baseados em instâncias simplesmente armazenam os exemplos de treinamento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A generalização/previsão é feita somente quando uma nova instância precisa ser classificada (lazy)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/>
              <a:t>Paradigmas de aprendizagem de máquina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3874" y="67706"/>
            <a:ext cx="5542133" cy="132873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62"/>
          <p:cNvSpPr txBox="1"/>
          <p:nvPr/>
        </p:nvSpPr>
        <p:spPr>
          <a:xfrm>
            <a:off x="333632" y="1631092"/>
            <a:ext cx="29193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5,7,9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5,5,5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Subtração de cada posição do vetor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– 5 = 0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– 5 = 2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– 5 = 4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Elevação ao quadrado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baseline="3000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baseline="3000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baseline="3000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Somatório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+ 4 + 16 = 20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Raiz quadrada (20)</a:t>
            </a:r>
            <a:endParaRPr sz="1100"/>
          </a:p>
          <a:p>
            <a:pPr indent="-2159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4,47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Distância Euclidiana = 4,47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2254"/>
            <a:ext cx="9144001" cy="451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15" y="0"/>
            <a:ext cx="86473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BR"/>
              <a:t>kNN – variáveis na mesma escala </a:t>
            </a:r>
            <a:endParaRPr/>
          </a:p>
        </p:txBody>
      </p:sp>
      <p:pic>
        <p:nvPicPr>
          <p:cNvPr id="876" name="Google Shape;8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067" y="991889"/>
            <a:ext cx="7522175" cy="402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1705"/>
            <a:ext cx="9143999" cy="402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3344"/>
            <a:ext cx="9143999" cy="419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/>
          <p:nvPr/>
        </p:nvSpPr>
        <p:spPr>
          <a:xfrm>
            <a:off x="5382053" y="3564062"/>
            <a:ext cx="31071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Guilherme Feulo</a:t>
            </a:r>
            <a:endParaRPr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868686"/>
                </a:solidFill>
                <a:latin typeface="Roboto Light"/>
                <a:ea typeface="Roboto Light"/>
                <a:cs typeface="Roboto Light"/>
                <a:sym typeface="Roboto Light"/>
              </a:rPr>
              <a:t>PROFESSOR OCEAN SP</a:t>
            </a:r>
            <a:endParaRPr b="0" i="0" sz="1400" u="none" cap="none" strike="noStrike">
              <a:solidFill>
                <a:srgbClr val="86868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2" name="Google Shape;892;p68"/>
          <p:cNvSpPr txBox="1"/>
          <p:nvPr/>
        </p:nvSpPr>
        <p:spPr>
          <a:xfrm>
            <a:off x="5382053" y="4037169"/>
            <a:ext cx="31071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>
                <a:solidFill>
                  <a:srgbClr val="092B85"/>
                </a:solidFill>
                <a:latin typeface="Roboto"/>
                <a:ea typeface="Roboto"/>
                <a:cs typeface="Roboto"/>
                <a:sym typeface="Roboto"/>
              </a:rPr>
              <a:t>guilherme.feulo@oceanbrasil.com</a:t>
            </a:r>
            <a:endParaRPr b="0" i="0" sz="1200" u="none" cap="none" strike="noStrike">
              <a:solidFill>
                <a:srgbClr val="092B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68"/>
          <p:cNvSpPr txBox="1"/>
          <p:nvPr/>
        </p:nvSpPr>
        <p:spPr>
          <a:xfrm>
            <a:off x="504169" y="2131852"/>
            <a:ext cx="4635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6600"/>
              <a:buFont typeface="Arial"/>
              <a:buNone/>
            </a:pPr>
            <a:r>
              <a:rPr b="0" i="0" lang="pt-BR" sz="6600" u="none" cap="none" strike="noStrike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OBRIGADO!</a:t>
            </a:r>
            <a:endParaRPr b="0" i="0" sz="6600" u="none" cap="none" strike="noStrike">
              <a:solidFill>
                <a:srgbClr val="092B8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/>
        </p:nvSpPr>
        <p:spPr>
          <a:xfrm>
            <a:off x="2498250" y="4236825"/>
            <a:ext cx="4147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RMS Titanic - Fonte: Wikipedia</a:t>
            </a:r>
            <a:endParaRPr b="0" i="0" sz="1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/>
          <p:nvPr/>
        </p:nvSpPr>
        <p:spPr>
          <a:xfrm>
            <a:off x="1054800" y="-163075"/>
            <a:ext cx="70344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15 de abril de 1912 RMS Titanic</a:t>
            </a:r>
            <a:endParaRPr b="0" i="0" sz="3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30125"/>
            <a:ext cx="8839200" cy="4070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2305050" y="4581801"/>
            <a:ext cx="45339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rPr>
              <a:t>Fonte: Wikimedia Commons </a:t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223" y="489575"/>
            <a:ext cx="5718450" cy="371427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8"/>
          <p:cNvSpPr txBox="1"/>
          <p:nvPr/>
        </p:nvSpPr>
        <p:spPr>
          <a:xfrm>
            <a:off x="2238195" y="4233691"/>
            <a:ext cx="4720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https://paulovasconcellos.com.br</a:t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"/>
          <p:cNvSpPr txBox="1"/>
          <p:nvPr/>
        </p:nvSpPr>
        <p:spPr>
          <a:xfrm>
            <a:off x="962550" y="176875"/>
            <a:ext cx="7218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 visualização do dataset nos mostra uma </a:t>
            </a:r>
            <a:r>
              <a:rPr b="0" i="1" lang="pt-BR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matriz</a:t>
            </a:r>
            <a:r>
              <a:rPr b="0" i="0" lang="pt-BR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b="7799" l="0" r="0" t="4864"/>
          <a:stretch/>
        </p:blipFill>
        <p:spPr>
          <a:xfrm>
            <a:off x="4153625" y="1256309"/>
            <a:ext cx="4418501" cy="354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9"/>
          <p:cNvGrpSpPr/>
          <p:nvPr/>
        </p:nvGrpSpPr>
        <p:grpSpPr>
          <a:xfrm>
            <a:off x="26453" y="1897425"/>
            <a:ext cx="4169400" cy="2668800"/>
            <a:chOff x="26453" y="1897425"/>
            <a:chExt cx="4169400" cy="2668800"/>
          </a:xfrm>
        </p:grpSpPr>
        <p:sp>
          <p:nvSpPr>
            <p:cNvPr id="240" name="Google Shape;240;p19"/>
            <p:cNvSpPr txBox="1"/>
            <p:nvPr/>
          </p:nvSpPr>
          <p:spPr>
            <a:xfrm>
              <a:off x="26453" y="2870325"/>
              <a:ext cx="2981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092B85"/>
                  </a:solidFill>
                  <a:latin typeface="Arial"/>
                  <a:ea typeface="Arial"/>
                  <a:cs typeface="Arial"/>
                  <a:sym typeface="Arial"/>
                </a:rPr>
                <a:t>Linhas; Registros; Instâncias...</a:t>
              </a:r>
              <a:endParaRPr b="0" i="0" sz="16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19"/>
            <p:cNvCxnSpPr>
              <a:stCxn id="240" idx="3"/>
            </p:cNvCxnSpPr>
            <p:nvPr/>
          </p:nvCxnSpPr>
          <p:spPr>
            <a:xfrm flipH="1" rot="10800000">
              <a:off x="3007853" y="1897425"/>
              <a:ext cx="1168200" cy="118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2" name="Google Shape;242;p19"/>
            <p:cNvCxnSpPr>
              <a:stCxn id="240" idx="3"/>
            </p:cNvCxnSpPr>
            <p:nvPr/>
          </p:nvCxnSpPr>
          <p:spPr>
            <a:xfrm>
              <a:off x="3007853" y="3081825"/>
              <a:ext cx="1168200" cy="76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3" name="Google Shape;243;p19"/>
            <p:cNvCxnSpPr>
              <a:stCxn id="240" idx="3"/>
            </p:cNvCxnSpPr>
            <p:nvPr/>
          </p:nvCxnSpPr>
          <p:spPr>
            <a:xfrm flipH="1" rot="10800000">
              <a:off x="3007853" y="2263125"/>
              <a:ext cx="1168200" cy="81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4" name="Google Shape;244;p19"/>
            <p:cNvCxnSpPr>
              <a:stCxn id="240" idx="3"/>
            </p:cNvCxnSpPr>
            <p:nvPr/>
          </p:nvCxnSpPr>
          <p:spPr>
            <a:xfrm flipH="1" rot="10800000">
              <a:off x="3007853" y="2673225"/>
              <a:ext cx="1168200" cy="40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5" name="Google Shape;245;p19"/>
            <p:cNvCxnSpPr>
              <a:stCxn id="240" idx="3"/>
            </p:cNvCxnSpPr>
            <p:nvPr/>
          </p:nvCxnSpPr>
          <p:spPr>
            <a:xfrm>
              <a:off x="3007853" y="3081825"/>
              <a:ext cx="1188000" cy="148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6" name="Google Shape;246;p19"/>
            <p:cNvCxnSpPr>
              <a:stCxn id="240" idx="3"/>
            </p:cNvCxnSpPr>
            <p:nvPr/>
          </p:nvCxnSpPr>
          <p:spPr>
            <a:xfrm flipH="1" rot="10800000">
              <a:off x="3007853" y="3030225"/>
              <a:ext cx="1174800" cy="5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7" name="Google Shape;247;p19"/>
            <p:cNvCxnSpPr>
              <a:stCxn id="240" idx="3"/>
            </p:cNvCxnSpPr>
            <p:nvPr/>
          </p:nvCxnSpPr>
          <p:spPr>
            <a:xfrm>
              <a:off x="3007853" y="3081825"/>
              <a:ext cx="1168200" cy="35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48" name="Google Shape;248;p19"/>
          <p:cNvGrpSpPr/>
          <p:nvPr/>
        </p:nvGrpSpPr>
        <p:grpSpPr>
          <a:xfrm>
            <a:off x="4868270" y="666171"/>
            <a:ext cx="3957000" cy="733404"/>
            <a:chOff x="4868270" y="666171"/>
            <a:chExt cx="3957000" cy="733404"/>
          </a:xfrm>
        </p:grpSpPr>
        <p:sp>
          <p:nvSpPr>
            <p:cNvPr id="249" name="Google Shape;249;p19"/>
            <p:cNvSpPr txBox="1"/>
            <p:nvPr/>
          </p:nvSpPr>
          <p:spPr>
            <a:xfrm>
              <a:off x="4868270" y="666171"/>
              <a:ext cx="39570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pt-BR" sz="1600" u="none" cap="none" strike="noStrike">
                  <a:solidFill>
                    <a:srgbClr val="092B85"/>
                  </a:solidFill>
                  <a:latin typeface="Arial"/>
                  <a:ea typeface="Arial"/>
                  <a:cs typeface="Arial"/>
                  <a:sym typeface="Arial"/>
                </a:rPr>
                <a:t>Colunas; Campos; Atributos; Features...</a:t>
              </a:r>
              <a:endParaRPr b="0" i="0" sz="1600" u="none" cap="none" strike="noStrike">
                <a:solidFill>
                  <a:srgbClr val="092B8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" name="Google Shape;250;p19"/>
            <p:cNvCxnSpPr/>
            <p:nvPr/>
          </p:nvCxnSpPr>
          <p:spPr>
            <a:xfrm flipH="1">
              <a:off x="5277025" y="986175"/>
              <a:ext cx="1422300" cy="4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1" name="Google Shape;251;p19"/>
            <p:cNvCxnSpPr/>
            <p:nvPr/>
          </p:nvCxnSpPr>
          <p:spPr>
            <a:xfrm flipH="1">
              <a:off x="6205525" y="986175"/>
              <a:ext cx="490500" cy="4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" name="Google Shape;252;p19"/>
            <p:cNvCxnSpPr/>
            <p:nvPr/>
          </p:nvCxnSpPr>
          <p:spPr>
            <a:xfrm>
              <a:off x="6694713" y="990003"/>
              <a:ext cx="198600" cy="40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3" name="Google Shape;253;p19"/>
            <p:cNvCxnSpPr/>
            <p:nvPr/>
          </p:nvCxnSpPr>
          <p:spPr>
            <a:xfrm>
              <a:off x="6699325" y="986175"/>
              <a:ext cx="722700" cy="4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4" name="Google Shape;254;p19"/>
            <p:cNvCxnSpPr/>
            <p:nvPr/>
          </p:nvCxnSpPr>
          <p:spPr>
            <a:xfrm>
              <a:off x="6696025" y="986175"/>
              <a:ext cx="1598700" cy="41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